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3"/>
  </p:notesMasterIdLst>
  <p:sldIdLst>
    <p:sldId id="567" r:id="rId2"/>
    <p:sldId id="257" r:id="rId3"/>
    <p:sldId id="258" r:id="rId4"/>
    <p:sldId id="259" r:id="rId5"/>
    <p:sldId id="56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432B0-6B01-4A26-9589-5ABACE75EEB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3C5769-ED9F-4480-B778-0957399A8939}">
      <dgm:prSet phldrT="[Text]"/>
      <dgm:spPr/>
      <dgm:t>
        <a:bodyPr/>
        <a:lstStyle/>
        <a:p>
          <a:r>
            <a:rPr lang="en-US" dirty="0"/>
            <a:t>Executive Director</a:t>
          </a:r>
        </a:p>
      </dgm:t>
    </dgm:pt>
    <dgm:pt modelId="{02F389FA-91FD-4C3D-ACC7-AFDC5B2F439D}" type="parTrans" cxnId="{756BE152-1A6B-4544-850C-C746DDA12023}">
      <dgm:prSet/>
      <dgm:spPr/>
      <dgm:t>
        <a:bodyPr/>
        <a:lstStyle/>
        <a:p>
          <a:endParaRPr lang="en-US"/>
        </a:p>
      </dgm:t>
    </dgm:pt>
    <dgm:pt modelId="{B5D763DF-B787-414D-AD4C-6B9364817C9E}" type="sibTrans" cxnId="{756BE152-1A6B-4544-850C-C746DDA12023}">
      <dgm:prSet/>
      <dgm:spPr/>
      <dgm:t>
        <a:bodyPr/>
        <a:lstStyle/>
        <a:p>
          <a:endParaRPr lang="en-US"/>
        </a:p>
      </dgm:t>
    </dgm:pt>
    <dgm:pt modelId="{D341B9BE-DCAA-406D-A984-FC803B5BA032}">
      <dgm:prSet phldrT="[Text]"/>
      <dgm:spPr/>
      <dgm:t>
        <a:bodyPr/>
        <a:lstStyle/>
        <a:p>
          <a:r>
            <a:rPr lang="en-US" dirty="0"/>
            <a:t>Division of Licensing and Board Administration</a:t>
          </a:r>
        </a:p>
      </dgm:t>
    </dgm:pt>
    <dgm:pt modelId="{05377C06-E3E6-4717-802C-64DEF1109A73}" type="parTrans" cxnId="{BC975563-C0A3-4C76-8726-FB04592653AD}">
      <dgm:prSet/>
      <dgm:spPr/>
      <dgm:t>
        <a:bodyPr/>
        <a:lstStyle/>
        <a:p>
          <a:endParaRPr lang="en-US"/>
        </a:p>
      </dgm:t>
    </dgm:pt>
    <dgm:pt modelId="{F22C808B-4578-4345-B100-F941A1E536D5}" type="sibTrans" cxnId="{BC975563-C0A3-4C76-8726-FB04592653AD}">
      <dgm:prSet/>
      <dgm:spPr/>
      <dgm:t>
        <a:bodyPr/>
        <a:lstStyle/>
        <a:p>
          <a:endParaRPr lang="en-US"/>
        </a:p>
      </dgm:t>
    </dgm:pt>
    <dgm:pt modelId="{359A9ED9-52A6-4F1B-B47E-DA3063DBB655}">
      <dgm:prSet phldrT="[Text]"/>
      <dgm:spPr/>
      <dgm:t>
        <a:bodyPr/>
        <a:lstStyle/>
        <a:p>
          <a:r>
            <a:rPr lang="en-US" dirty="0"/>
            <a:t>Division of Enforcement</a:t>
          </a:r>
        </a:p>
      </dgm:t>
    </dgm:pt>
    <dgm:pt modelId="{74E7D010-C669-4660-A224-BB8EB89B2E5E}" type="parTrans" cxnId="{E8667EB9-21FE-441F-83C6-E2B94D587536}">
      <dgm:prSet/>
      <dgm:spPr/>
      <dgm:t>
        <a:bodyPr/>
        <a:lstStyle/>
        <a:p>
          <a:endParaRPr lang="en-US"/>
        </a:p>
      </dgm:t>
    </dgm:pt>
    <dgm:pt modelId="{EBDD5DF1-37A7-4AE5-A2D3-C7EA9D228214}" type="sibTrans" cxnId="{E8667EB9-21FE-441F-83C6-E2B94D587536}">
      <dgm:prSet/>
      <dgm:spPr/>
      <dgm:t>
        <a:bodyPr/>
        <a:lstStyle/>
        <a:p>
          <a:endParaRPr lang="en-US"/>
        </a:p>
      </dgm:t>
    </dgm:pt>
    <dgm:pt modelId="{9938FEDA-2664-49DE-8F84-C4CA01705DFE}">
      <dgm:prSet phldrT="[Text]"/>
      <dgm:spPr/>
      <dgm:t>
        <a:bodyPr/>
        <a:lstStyle/>
        <a:p>
          <a:r>
            <a:rPr lang="en-US" dirty="0"/>
            <a:t>Office of the Executive Director</a:t>
          </a:r>
        </a:p>
      </dgm:t>
    </dgm:pt>
    <dgm:pt modelId="{7D9D2F28-848C-46CB-915A-E212FD3B6AE0}" type="parTrans" cxnId="{9EB07E93-236A-4E5C-9131-DBE468BBB4D8}">
      <dgm:prSet/>
      <dgm:spPr/>
      <dgm:t>
        <a:bodyPr/>
        <a:lstStyle/>
        <a:p>
          <a:endParaRPr lang="en-US"/>
        </a:p>
      </dgm:t>
    </dgm:pt>
    <dgm:pt modelId="{DAADBD13-EC1D-4C00-A824-3B39D006E9F9}" type="sibTrans" cxnId="{9EB07E93-236A-4E5C-9131-DBE468BBB4D8}">
      <dgm:prSet/>
      <dgm:spPr/>
      <dgm:t>
        <a:bodyPr/>
        <a:lstStyle/>
        <a:p>
          <a:endParaRPr lang="en-US"/>
        </a:p>
      </dgm:t>
    </dgm:pt>
    <dgm:pt modelId="{BBB804C2-338B-4CB2-AE1B-0A2FD001DADB}" type="pres">
      <dgm:prSet presAssocID="{F76432B0-6B01-4A26-9589-5ABACE75EE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7468F8-4D99-4EB3-AACC-052E5220B0DB}" type="pres">
      <dgm:prSet presAssocID="{FE3C5769-ED9F-4480-B778-0957399A8939}" presName="hierRoot1" presStyleCnt="0">
        <dgm:presLayoutVars>
          <dgm:hierBranch val="init"/>
        </dgm:presLayoutVars>
      </dgm:prSet>
      <dgm:spPr/>
    </dgm:pt>
    <dgm:pt modelId="{0C6D4AE4-9A60-432A-86CD-A8C3D0497778}" type="pres">
      <dgm:prSet presAssocID="{FE3C5769-ED9F-4480-B778-0957399A8939}" presName="rootComposite1" presStyleCnt="0"/>
      <dgm:spPr/>
    </dgm:pt>
    <dgm:pt modelId="{B087395E-E93D-4613-BFA6-A00538C9886B}" type="pres">
      <dgm:prSet presAssocID="{FE3C5769-ED9F-4480-B778-0957399A8939}" presName="rootText1" presStyleLbl="node0" presStyleIdx="0" presStyleCnt="1">
        <dgm:presLayoutVars>
          <dgm:chPref val="3"/>
        </dgm:presLayoutVars>
      </dgm:prSet>
      <dgm:spPr/>
    </dgm:pt>
    <dgm:pt modelId="{6D259213-D23B-4095-9D24-34A17163CFF2}" type="pres">
      <dgm:prSet presAssocID="{FE3C5769-ED9F-4480-B778-0957399A8939}" presName="rootConnector1" presStyleLbl="node1" presStyleIdx="0" presStyleCnt="0"/>
      <dgm:spPr/>
    </dgm:pt>
    <dgm:pt modelId="{5805A9C3-8DBC-46DD-82FE-63245562757B}" type="pres">
      <dgm:prSet presAssocID="{FE3C5769-ED9F-4480-B778-0957399A8939}" presName="hierChild2" presStyleCnt="0"/>
      <dgm:spPr/>
    </dgm:pt>
    <dgm:pt modelId="{6D2C932E-E457-4648-9E06-5A50A6EB120C}" type="pres">
      <dgm:prSet presAssocID="{05377C06-E3E6-4717-802C-64DEF1109A73}" presName="Name37" presStyleLbl="parChTrans1D2" presStyleIdx="0" presStyleCnt="3"/>
      <dgm:spPr/>
    </dgm:pt>
    <dgm:pt modelId="{EEBA18B5-B834-43A5-B75B-E5525B0C1F8F}" type="pres">
      <dgm:prSet presAssocID="{D341B9BE-DCAA-406D-A984-FC803B5BA032}" presName="hierRoot2" presStyleCnt="0">
        <dgm:presLayoutVars>
          <dgm:hierBranch val="init"/>
        </dgm:presLayoutVars>
      </dgm:prSet>
      <dgm:spPr/>
    </dgm:pt>
    <dgm:pt modelId="{6202DBC0-20AE-4786-A123-C4B76701B8C7}" type="pres">
      <dgm:prSet presAssocID="{D341B9BE-DCAA-406D-A984-FC803B5BA032}" presName="rootComposite" presStyleCnt="0"/>
      <dgm:spPr/>
    </dgm:pt>
    <dgm:pt modelId="{3C907052-EEC2-478C-B2A7-B7F6D0426895}" type="pres">
      <dgm:prSet presAssocID="{D341B9BE-DCAA-406D-A984-FC803B5BA032}" presName="rootText" presStyleLbl="node2" presStyleIdx="0" presStyleCnt="3">
        <dgm:presLayoutVars>
          <dgm:chPref val="3"/>
        </dgm:presLayoutVars>
      </dgm:prSet>
      <dgm:spPr/>
    </dgm:pt>
    <dgm:pt modelId="{A778C189-7161-4EFA-B9CD-8E3AD4AA407D}" type="pres">
      <dgm:prSet presAssocID="{D341B9BE-DCAA-406D-A984-FC803B5BA032}" presName="rootConnector" presStyleLbl="node2" presStyleIdx="0" presStyleCnt="3"/>
      <dgm:spPr/>
    </dgm:pt>
    <dgm:pt modelId="{2FB955A6-ABCF-4EC8-B4A6-06DFBFBCFCAC}" type="pres">
      <dgm:prSet presAssocID="{D341B9BE-DCAA-406D-A984-FC803B5BA032}" presName="hierChild4" presStyleCnt="0"/>
      <dgm:spPr/>
    </dgm:pt>
    <dgm:pt modelId="{BC4CDD48-D092-4FB0-B613-49B5D38883C3}" type="pres">
      <dgm:prSet presAssocID="{D341B9BE-DCAA-406D-A984-FC803B5BA032}" presName="hierChild5" presStyleCnt="0"/>
      <dgm:spPr/>
    </dgm:pt>
    <dgm:pt modelId="{BF279E81-8782-470A-B240-A5DE852D7C01}" type="pres">
      <dgm:prSet presAssocID="{74E7D010-C669-4660-A224-BB8EB89B2E5E}" presName="Name37" presStyleLbl="parChTrans1D2" presStyleIdx="1" presStyleCnt="3"/>
      <dgm:spPr/>
    </dgm:pt>
    <dgm:pt modelId="{D8A9A36C-FA12-42F9-9A26-D6C7D50D5269}" type="pres">
      <dgm:prSet presAssocID="{359A9ED9-52A6-4F1B-B47E-DA3063DBB655}" presName="hierRoot2" presStyleCnt="0">
        <dgm:presLayoutVars>
          <dgm:hierBranch val="init"/>
        </dgm:presLayoutVars>
      </dgm:prSet>
      <dgm:spPr/>
    </dgm:pt>
    <dgm:pt modelId="{2CD17798-7728-4F48-B712-D741BA53ADD7}" type="pres">
      <dgm:prSet presAssocID="{359A9ED9-52A6-4F1B-B47E-DA3063DBB655}" presName="rootComposite" presStyleCnt="0"/>
      <dgm:spPr/>
    </dgm:pt>
    <dgm:pt modelId="{5F015680-462D-4B3B-9053-12FF7CDA869D}" type="pres">
      <dgm:prSet presAssocID="{359A9ED9-52A6-4F1B-B47E-DA3063DBB655}" presName="rootText" presStyleLbl="node2" presStyleIdx="1" presStyleCnt="3">
        <dgm:presLayoutVars>
          <dgm:chPref val="3"/>
        </dgm:presLayoutVars>
      </dgm:prSet>
      <dgm:spPr/>
    </dgm:pt>
    <dgm:pt modelId="{A7628722-5CC5-4F21-8DC1-C08D6211504B}" type="pres">
      <dgm:prSet presAssocID="{359A9ED9-52A6-4F1B-B47E-DA3063DBB655}" presName="rootConnector" presStyleLbl="node2" presStyleIdx="1" presStyleCnt="3"/>
      <dgm:spPr/>
    </dgm:pt>
    <dgm:pt modelId="{57DB3D56-6221-473D-B673-5444AC248453}" type="pres">
      <dgm:prSet presAssocID="{359A9ED9-52A6-4F1B-B47E-DA3063DBB655}" presName="hierChild4" presStyleCnt="0"/>
      <dgm:spPr/>
    </dgm:pt>
    <dgm:pt modelId="{48B01CCB-C21C-4EEF-8F43-67D74214F74A}" type="pres">
      <dgm:prSet presAssocID="{359A9ED9-52A6-4F1B-B47E-DA3063DBB655}" presName="hierChild5" presStyleCnt="0"/>
      <dgm:spPr/>
    </dgm:pt>
    <dgm:pt modelId="{4FAD1DE8-DAB1-4F91-A7EE-F0CDABB641FE}" type="pres">
      <dgm:prSet presAssocID="{7D9D2F28-848C-46CB-915A-E212FD3B6AE0}" presName="Name37" presStyleLbl="parChTrans1D2" presStyleIdx="2" presStyleCnt="3"/>
      <dgm:spPr/>
    </dgm:pt>
    <dgm:pt modelId="{7512C767-9254-46B4-BD68-67311448680F}" type="pres">
      <dgm:prSet presAssocID="{9938FEDA-2664-49DE-8F84-C4CA01705DFE}" presName="hierRoot2" presStyleCnt="0">
        <dgm:presLayoutVars>
          <dgm:hierBranch val="init"/>
        </dgm:presLayoutVars>
      </dgm:prSet>
      <dgm:spPr/>
    </dgm:pt>
    <dgm:pt modelId="{F6B27A88-8846-4D93-A918-2C77B06B7EE5}" type="pres">
      <dgm:prSet presAssocID="{9938FEDA-2664-49DE-8F84-C4CA01705DFE}" presName="rootComposite" presStyleCnt="0"/>
      <dgm:spPr/>
    </dgm:pt>
    <dgm:pt modelId="{DD3CB6E6-5BD7-4F0A-8FEE-F6F2531A01DB}" type="pres">
      <dgm:prSet presAssocID="{9938FEDA-2664-49DE-8F84-C4CA01705DFE}" presName="rootText" presStyleLbl="node2" presStyleIdx="2" presStyleCnt="3">
        <dgm:presLayoutVars>
          <dgm:chPref val="3"/>
        </dgm:presLayoutVars>
      </dgm:prSet>
      <dgm:spPr/>
    </dgm:pt>
    <dgm:pt modelId="{689123D3-2BBD-434F-8863-D56BD9DD370B}" type="pres">
      <dgm:prSet presAssocID="{9938FEDA-2664-49DE-8F84-C4CA01705DFE}" presName="rootConnector" presStyleLbl="node2" presStyleIdx="2" presStyleCnt="3"/>
      <dgm:spPr/>
    </dgm:pt>
    <dgm:pt modelId="{B65C1F13-97E7-4D34-B4A9-AE473083E394}" type="pres">
      <dgm:prSet presAssocID="{9938FEDA-2664-49DE-8F84-C4CA01705DFE}" presName="hierChild4" presStyleCnt="0"/>
      <dgm:spPr/>
    </dgm:pt>
    <dgm:pt modelId="{468E0851-CF07-4AD8-B29E-7AA09F012963}" type="pres">
      <dgm:prSet presAssocID="{9938FEDA-2664-49DE-8F84-C4CA01705DFE}" presName="hierChild5" presStyleCnt="0"/>
      <dgm:spPr/>
    </dgm:pt>
    <dgm:pt modelId="{55B487FF-9266-4CCE-8606-607A7E72AD1F}" type="pres">
      <dgm:prSet presAssocID="{FE3C5769-ED9F-4480-B778-0957399A8939}" presName="hierChild3" presStyleCnt="0"/>
      <dgm:spPr/>
    </dgm:pt>
  </dgm:ptLst>
  <dgm:cxnLst>
    <dgm:cxn modelId="{9EC88804-CB53-4175-8B00-317CA5B9B2E0}" type="presOf" srcId="{359A9ED9-52A6-4F1B-B47E-DA3063DBB655}" destId="{A7628722-5CC5-4F21-8DC1-C08D6211504B}" srcOrd="1" destOrd="0" presId="urn:microsoft.com/office/officeart/2005/8/layout/orgChart1"/>
    <dgm:cxn modelId="{4B1D682B-A9FF-42BB-A584-CDA23C89A09F}" type="presOf" srcId="{74E7D010-C669-4660-A224-BB8EB89B2E5E}" destId="{BF279E81-8782-470A-B240-A5DE852D7C01}" srcOrd="0" destOrd="0" presId="urn:microsoft.com/office/officeart/2005/8/layout/orgChart1"/>
    <dgm:cxn modelId="{0D094740-5170-4043-B6A1-CA9693B5BFFA}" type="presOf" srcId="{9938FEDA-2664-49DE-8F84-C4CA01705DFE}" destId="{689123D3-2BBD-434F-8863-D56BD9DD370B}" srcOrd="1" destOrd="0" presId="urn:microsoft.com/office/officeart/2005/8/layout/orgChart1"/>
    <dgm:cxn modelId="{BC975563-C0A3-4C76-8726-FB04592653AD}" srcId="{FE3C5769-ED9F-4480-B778-0957399A8939}" destId="{D341B9BE-DCAA-406D-A984-FC803B5BA032}" srcOrd="0" destOrd="0" parTransId="{05377C06-E3E6-4717-802C-64DEF1109A73}" sibTransId="{F22C808B-4578-4345-B100-F941A1E536D5}"/>
    <dgm:cxn modelId="{49398669-425C-42CA-8919-71266C2917C0}" type="presOf" srcId="{7D9D2F28-848C-46CB-915A-E212FD3B6AE0}" destId="{4FAD1DE8-DAB1-4F91-A7EE-F0CDABB641FE}" srcOrd="0" destOrd="0" presId="urn:microsoft.com/office/officeart/2005/8/layout/orgChart1"/>
    <dgm:cxn modelId="{2DAB7F4B-3339-4147-A021-E9F631685AB5}" type="presOf" srcId="{FE3C5769-ED9F-4480-B778-0957399A8939}" destId="{B087395E-E93D-4613-BFA6-A00538C9886B}" srcOrd="0" destOrd="0" presId="urn:microsoft.com/office/officeart/2005/8/layout/orgChart1"/>
    <dgm:cxn modelId="{756BE152-1A6B-4544-850C-C746DDA12023}" srcId="{F76432B0-6B01-4A26-9589-5ABACE75EEB5}" destId="{FE3C5769-ED9F-4480-B778-0957399A8939}" srcOrd="0" destOrd="0" parTransId="{02F389FA-91FD-4C3D-ACC7-AFDC5B2F439D}" sibTransId="{B5D763DF-B787-414D-AD4C-6B9364817C9E}"/>
    <dgm:cxn modelId="{A63C157E-A5D0-4C82-834A-28A209AABED1}" type="presOf" srcId="{9938FEDA-2664-49DE-8F84-C4CA01705DFE}" destId="{DD3CB6E6-5BD7-4F0A-8FEE-F6F2531A01DB}" srcOrd="0" destOrd="0" presId="urn:microsoft.com/office/officeart/2005/8/layout/orgChart1"/>
    <dgm:cxn modelId="{AD45587F-ED29-4375-9BC8-8BAC36AE0E59}" type="presOf" srcId="{D341B9BE-DCAA-406D-A984-FC803B5BA032}" destId="{3C907052-EEC2-478C-B2A7-B7F6D0426895}" srcOrd="0" destOrd="0" presId="urn:microsoft.com/office/officeart/2005/8/layout/orgChart1"/>
    <dgm:cxn modelId="{2378F484-E94D-4DAD-81E9-FC27D3BBF3B2}" type="presOf" srcId="{F76432B0-6B01-4A26-9589-5ABACE75EEB5}" destId="{BBB804C2-338B-4CB2-AE1B-0A2FD001DADB}" srcOrd="0" destOrd="0" presId="urn:microsoft.com/office/officeart/2005/8/layout/orgChart1"/>
    <dgm:cxn modelId="{AE6C3385-A884-4F1E-8F0A-65DC28D2081D}" type="presOf" srcId="{FE3C5769-ED9F-4480-B778-0957399A8939}" destId="{6D259213-D23B-4095-9D24-34A17163CFF2}" srcOrd="1" destOrd="0" presId="urn:microsoft.com/office/officeart/2005/8/layout/orgChart1"/>
    <dgm:cxn modelId="{24325A8C-31E1-4C7B-9789-B190AEDA0AAE}" type="presOf" srcId="{D341B9BE-DCAA-406D-A984-FC803B5BA032}" destId="{A778C189-7161-4EFA-B9CD-8E3AD4AA407D}" srcOrd="1" destOrd="0" presId="urn:microsoft.com/office/officeart/2005/8/layout/orgChart1"/>
    <dgm:cxn modelId="{9EB07E93-236A-4E5C-9131-DBE468BBB4D8}" srcId="{FE3C5769-ED9F-4480-B778-0957399A8939}" destId="{9938FEDA-2664-49DE-8F84-C4CA01705DFE}" srcOrd="2" destOrd="0" parTransId="{7D9D2F28-848C-46CB-915A-E212FD3B6AE0}" sibTransId="{DAADBD13-EC1D-4C00-A824-3B39D006E9F9}"/>
    <dgm:cxn modelId="{E8667EB9-21FE-441F-83C6-E2B94D587536}" srcId="{FE3C5769-ED9F-4480-B778-0957399A8939}" destId="{359A9ED9-52A6-4F1B-B47E-DA3063DBB655}" srcOrd="1" destOrd="0" parTransId="{74E7D010-C669-4660-A224-BB8EB89B2E5E}" sibTransId="{EBDD5DF1-37A7-4AE5-A2D3-C7EA9D228214}"/>
    <dgm:cxn modelId="{836A3BD1-B01F-4C2F-ABE5-688806FDFB38}" type="presOf" srcId="{05377C06-E3E6-4717-802C-64DEF1109A73}" destId="{6D2C932E-E457-4648-9E06-5A50A6EB120C}" srcOrd="0" destOrd="0" presId="urn:microsoft.com/office/officeart/2005/8/layout/orgChart1"/>
    <dgm:cxn modelId="{E3F8DFFB-DC50-4067-BECF-8CA250222537}" type="presOf" srcId="{359A9ED9-52A6-4F1B-B47E-DA3063DBB655}" destId="{5F015680-462D-4B3B-9053-12FF7CDA869D}" srcOrd="0" destOrd="0" presId="urn:microsoft.com/office/officeart/2005/8/layout/orgChart1"/>
    <dgm:cxn modelId="{46045706-4FED-4EA6-A40E-CDEB8E1267E3}" type="presParOf" srcId="{BBB804C2-338B-4CB2-AE1B-0A2FD001DADB}" destId="{C27468F8-4D99-4EB3-AACC-052E5220B0DB}" srcOrd="0" destOrd="0" presId="urn:microsoft.com/office/officeart/2005/8/layout/orgChart1"/>
    <dgm:cxn modelId="{85B7E95B-F072-4109-BDD1-806E2EC36686}" type="presParOf" srcId="{C27468F8-4D99-4EB3-AACC-052E5220B0DB}" destId="{0C6D4AE4-9A60-432A-86CD-A8C3D0497778}" srcOrd="0" destOrd="0" presId="urn:microsoft.com/office/officeart/2005/8/layout/orgChart1"/>
    <dgm:cxn modelId="{9045276C-64FB-4EA5-8EC5-60AF3B391902}" type="presParOf" srcId="{0C6D4AE4-9A60-432A-86CD-A8C3D0497778}" destId="{B087395E-E93D-4613-BFA6-A00538C9886B}" srcOrd="0" destOrd="0" presId="urn:microsoft.com/office/officeart/2005/8/layout/orgChart1"/>
    <dgm:cxn modelId="{113E8DDD-E0F8-4BE7-B092-76F5E0CC429D}" type="presParOf" srcId="{0C6D4AE4-9A60-432A-86CD-A8C3D0497778}" destId="{6D259213-D23B-4095-9D24-34A17163CFF2}" srcOrd="1" destOrd="0" presId="urn:microsoft.com/office/officeart/2005/8/layout/orgChart1"/>
    <dgm:cxn modelId="{C272B02E-BF7F-40F6-A17D-1736F9E6958D}" type="presParOf" srcId="{C27468F8-4D99-4EB3-AACC-052E5220B0DB}" destId="{5805A9C3-8DBC-46DD-82FE-63245562757B}" srcOrd="1" destOrd="0" presId="urn:microsoft.com/office/officeart/2005/8/layout/orgChart1"/>
    <dgm:cxn modelId="{DB8C845C-0AB4-42CB-A4A2-24B7CA97377F}" type="presParOf" srcId="{5805A9C3-8DBC-46DD-82FE-63245562757B}" destId="{6D2C932E-E457-4648-9E06-5A50A6EB120C}" srcOrd="0" destOrd="0" presId="urn:microsoft.com/office/officeart/2005/8/layout/orgChart1"/>
    <dgm:cxn modelId="{A0407B11-0BC4-4878-835B-8D402BA38B82}" type="presParOf" srcId="{5805A9C3-8DBC-46DD-82FE-63245562757B}" destId="{EEBA18B5-B834-43A5-B75B-E5525B0C1F8F}" srcOrd="1" destOrd="0" presId="urn:microsoft.com/office/officeart/2005/8/layout/orgChart1"/>
    <dgm:cxn modelId="{034085B2-9E15-43DA-B4EE-10506D4B089F}" type="presParOf" srcId="{EEBA18B5-B834-43A5-B75B-E5525B0C1F8F}" destId="{6202DBC0-20AE-4786-A123-C4B76701B8C7}" srcOrd="0" destOrd="0" presId="urn:microsoft.com/office/officeart/2005/8/layout/orgChart1"/>
    <dgm:cxn modelId="{89DB0A2B-1FB0-492C-95F5-636DDEE194DD}" type="presParOf" srcId="{6202DBC0-20AE-4786-A123-C4B76701B8C7}" destId="{3C907052-EEC2-478C-B2A7-B7F6D0426895}" srcOrd="0" destOrd="0" presId="urn:microsoft.com/office/officeart/2005/8/layout/orgChart1"/>
    <dgm:cxn modelId="{426BBEBA-F244-406A-B4DB-4A438FDA2DA7}" type="presParOf" srcId="{6202DBC0-20AE-4786-A123-C4B76701B8C7}" destId="{A778C189-7161-4EFA-B9CD-8E3AD4AA407D}" srcOrd="1" destOrd="0" presId="urn:microsoft.com/office/officeart/2005/8/layout/orgChart1"/>
    <dgm:cxn modelId="{ED9BA6EE-4D04-4D0D-A99C-22288064A2D0}" type="presParOf" srcId="{EEBA18B5-B834-43A5-B75B-E5525B0C1F8F}" destId="{2FB955A6-ABCF-4EC8-B4A6-06DFBFBCFCAC}" srcOrd="1" destOrd="0" presId="urn:microsoft.com/office/officeart/2005/8/layout/orgChart1"/>
    <dgm:cxn modelId="{C656A963-5549-42E1-A6CD-F8B95BD508CD}" type="presParOf" srcId="{EEBA18B5-B834-43A5-B75B-E5525B0C1F8F}" destId="{BC4CDD48-D092-4FB0-B613-49B5D38883C3}" srcOrd="2" destOrd="0" presId="urn:microsoft.com/office/officeart/2005/8/layout/orgChart1"/>
    <dgm:cxn modelId="{B75AA9CF-ECDC-428E-B0AD-5F3890A436FD}" type="presParOf" srcId="{5805A9C3-8DBC-46DD-82FE-63245562757B}" destId="{BF279E81-8782-470A-B240-A5DE852D7C01}" srcOrd="2" destOrd="0" presId="urn:microsoft.com/office/officeart/2005/8/layout/orgChart1"/>
    <dgm:cxn modelId="{59ACAC82-15D2-430F-80EE-0299EBEC3CBE}" type="presParOf" srcId="{5805A9C3-8DBC-46DD-82FE-63245562757B}" destId="{D8A9A36C-FA12-42F9-9A26-D6C7D50D5269}" srcOrd="3" destOrd="0" presId="urn:microsoft.com/office/officeart/2005/8/layout/orgChart1"/>
    <dgm:cxn modelId="{5DB44F18-C15C-4353-8485-EF9FC3ACFF1B}" type="presParOf" srcId="{D8A9A36C-FA12-42F9-9A26-D6C7D50D5269}" destId="{2CD17798-7728-4F48-B712-D741BA53ADD7}" srcOrd="0" destOrd="0" presId="urn:microsoft.com/office/officeart/2005/8/layout/orgChart1"/>
    <dgm:cxn modelId="{4D8A22A5-C0BC-4892-B2A5-19FE51886E7C}" type="presParOf" srcId="{2CD17798-7728-4F48-B712-D741BA53ADD7}" destId="{5F015680-462D-4B3B-9053-12FF7CDA869D}" srcOrd="0" destOrd="0" presId="urn:microsoft.com/office/officeart/2005/8/layout/orgChart1"/>
    <dgm:cxn modelId="{C3C35A91-E8FA-4C94-9EBE-B4B2865C5CFD}" type="presParOf" srcId="{2CD17798-7728-4F48-B712-D741BA53ADD7}" destId="{A7628722-5CC5-4F21-8DC1-C08D6211504B}" srcOrd="1" destOrd="0" presId="urn:microsoft.com/office/officeart/2005/8/layout/orgChart1"/>
    <dgm:cxn modelId="{C337D44A-64DD-4801-94FA-8533452707D4}" type="presParOf" srcId="{D8A9A36C-FA12-42F9-9A26-D6C7D50D5269}" destId="{57DB3D56-6221-473D-B673-5444AC248453}" srcOrd="1" destOrd="0" presId="urn:microsoft.com/office/officeart/2005/8/layout/orgChart1"/>
    <dgm:cxn modelId="{A95E7CA3-F45C-4235-A22F-2AB094654B03}" type="presParOf" srcId="{D8A9A36C-FA12-42F9-9A26-D6C7D50D5269}" destId="{48B01CCB-C21C-4EEF-8F43-67D74214F74A}" srcOrd="2" destOrd="0" presId="urn:microsoft.com/office/officeart/2005/8/layout/orgChart1"/>
    <dgm:cxn modelId="{7F63F18A-D8FE-4D67-991D-130096974E20}" type="presParOf" srcId="{5805A9C3-8DBC-46DD-82FE-63245562757B}" destId="{4FAD1DE8-DAB1-4F91-A7EE-F0CDABB641FE}" srcOrd="4" destOrd="0" presId="urn:microsoft.com/office/officeart/2005/8/layout/orgChart1"/>
    <dgm:cxn modelId="{D1F778BE-6A78-4BDA-A011-DBFBD0A8D2D3}" type="presParOf" srcId="{5805A9C3-8DBC-46DD-82FE-63245562757B}" destId="{7512C767-9254-46B4-BD68-67311448680F}" srcOrd="5" destOrd="0" presId="urn:microsoft.com/office/officeart/2005/8/layout/orgChart1"/>
    <dgm:cxn modelId="{85F55D12-1391-4130-8B4B-2C8AB7483B2F}" type="presParOf" srcId="{7512C767-9254-46B4-BD68-67311448680F}" destId="{F6B27A88-8846-4D93-A918-2C77B06B7EE5}" srcOrd="0" destOrd="0" presId="urn:microsoft.com/office/officeart/2005/8/layout/orgChart1"/>
    <dgm:cxn modelId="{8277F788-1DFC-4CD9-82DF-BDA8DAE1AC16}" type="presParOf" srcId="{F6B27A88-8846-4D93-A918-2C77B06B7EE5}" destId="{DD3CB6E6-5BD7-4F0A-8FEE-F6F2531A01DB}" srcOrd="0" destOrd="0" presId="urn:microsoft.com/office/officeart/2005/8/layout/orgChart1"/>
    <dgm:cxn modelId="{6529D125-41DD-465A-8949-27AEFD9FB0CB}" type="presParOf" srcId="{F6B27A88-8846-4D93-A918-2C77B06B7EE5}" destId="{689123D3-2BBD-434F-8863-D56BD9DD370B}" srcOrd="1" destOrd="0" presId="urn:microsoft.com/office/officeart/2005/8/layout/orgChart1"/>
    <dgm:cxn modelId="{ACF923C6-7840-4D5F-9EE1-F95755FB7954}" type="presParOf" srcId="{7512C767-9254-46B4-BD68-67311448680F}" destId="{B65C1F13-97E7-4D34-B4A9-AE473083E394}" srcOrd="1" destOrd="0" presId="urn:microsoft.com/office/officeart/2005/8/layout/orgChart1"/>
    <dgm:cxn modelId="{E4CD756A-6458-4482-B599-6B3EEDA4C7A6}" type="presParOf" srcId="{7512C767-9254-46B4-BD68-67311448680F}" destId="{468E0851-CF07-4AD8-B29E-7AA09F012963}" srcOrd="2" destOrd="0" presId="urn:microsoft.com/office/officeart/2005/8/layout/orgChart1"/>
    <dgm:cxn modelId="{6E4FF368-964A-4B63-99BB-F3D8A5B6CD3F}" type="presParOf" srcId="{C27468F8-4D99-4EB3-AACC-052E5220B0DB}" destId="{55B487FF-9266-4CCE-8606-607A7E72AD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D1DE8-DAB1-4F91-A7EE-F0CDABB641FE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79E81-8782-470A-B240-A5DE852D7C01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C932E-E457-4648-9E06-5A50A6EB120C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7395E-E93D-4613-BFA6-A00538C9886B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Executive Director</a:t>
          </a:r>
        </a:p>
      </dsp:txBody>
      <dsp:txXfrm>
        <a:off x="3720638" y="315702"/>
        <a:ext cx="3074323" cy="1537161"/>
      </dsp:txXfrm>
    </dsp:sp>
    <dsp:sp modelId="{3C907052-EEC2-478C-B2A7-B7F6D0426895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Division of Licensing and Board Administration</a:t>
          </a:r>
        </a:p>
      </dsp:txBody>
      <dsp:txXfrm>
        <a:off x="706" y="2498473"/>
        <a:ext cx="3074323" cy="1537161"/>
      </dsp:txXfrm>
    </dsp:sp>
    <dsp:sp modelId="{5F015680-462D-4B3B-9053-12FF7CDA869D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Division of Enforcement</a:t>
          </a:r>
        </a:p>
      </dsp:txBody>
      <dsp:txXfrm>
        <a:off x="3720638" y="2498473"/>
        <a:ext cx="3074323" cy="1537161"/>
      </dsp:txXfrm>
    </dsp:sp>
    <dsp:sp modelId="{DD3CB6E6-5BD7-4F0A-8FEE-F6F2531A01DB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Office of the Executive Director</a:t>
          </a:r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C18D1-A31D-49EF-8BE2-22A178E1A857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17920-2EAB-4F61-834D-1AAAFFBC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1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ED03-512F-31C3-365C-F108E4D09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E73E5-E482-5FAE-07AD-65C5C4686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771BB-ACCA-0747-A657-AC849C23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085C-0DB8-42AF-B0D4-490CDE73ADF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443E3-9EBE-5E02-2842-F9E9A0FA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9FAA6-86C0-FFAF-97F4-74CBB530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44D4-4931-4B3B-BB64-143DE642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C428-8F88-021A-83D5-1820BD382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E81EC-A049-2535-89DA-B0CC43DF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5F351-D1F7-141C-3B79-18293193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085C-0DB8-42AF-B0D4-490CDE73ADF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7D8F6-5983-40A9-532F-CC6E5CF3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FF697-6249-7FB2-4D07-7B676AB5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44D4-4931-4B3B-BB64-143DE642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1E6BEB-AE78-2120-0B8C-4A82D60CA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1F220-78D9-3C1E-10E7-79757B8FC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5282C-2369-5DC5-450A-04864F7AF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085C-0DB8-42AF-B0D4-490CDE73ADF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86608-642E-6D95-9B77-089ED3AA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3D132-9416-5103-DAE0-2D367DEF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44D4-4931-4B3B-BB64-143DE642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5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5356-A1FD-A660-E80D-2E5E3347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25C97-7590-02FA-3BA9-F35EE9A29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95597-CF4C-6D80-388E-E57E6CC3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085C-0DB8-42AF-B0D4-490CDE73ADF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49763-5BB3-84BE-E3C2-38701DD3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7701C-6E50-EEAE-7F3E-EA59C210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44D4-4931-4B3B-BB64-143DE642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6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6F6B9-B7C0-9646-CB06-81523D6F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89AE6-A355-C78E-6197-EBC7E9644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74263-7E87-E066-33FE-489E5318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085C-0DB8-42AF-B0D4-490CDE73ADF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5C337-AA61-F4C2-3E2E-0C65AFC7E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8142E-840C-6D35-FF54-73B5402E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44D4-4931-4B3B-BB64-143DE642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6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575C-D3C2-7DF5-799E-A3324E9C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CEE68-15E1-3487-2FBE-81861B9A1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577A8-2E13-8524-F237-980896CF4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0B171-61E6-805E-BFAF-2B41EFED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085C-0DB8-42AF-B0D4-490CDE73ADF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FEB5D-D098-2C88-52AA-2183340B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86608-2CC4-06BA-05CC-B8CEFAAF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44D4-4931-4B3B-BB64-143DE642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D948-B90E-8526-51EB-C01ABBF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F80EC-3DB2-B4F4-6938-C6D9934AA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191C6-C4B8-95BD-BD10-CBC2557F8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40D13-E39B-59E3-F5A4-0548B414B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7A26D-AE7C-002B-4A2F-D0EBBA476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5D04C-5ABE-CC34-C1C0-EA9CAC65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085C-0DB8-42AF-B0D4-490CDE73ADF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F1640-7E1B-17EB-A926-2151A4B7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C4AD7-B18D-019E-C5C9-28C90C0D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44D4-4931-4B3B-BB64-143DE642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1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A4E72-8984-86F7-AA89-A73E648F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9165B-3F60-B790-22A7-33363CB5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085C-0DB8-42AF-B0D4-490CDE73ADF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E9869-6832-9AB5-6F8B-731B1505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496E9-A8F5-5980-7B29-A8AA47B1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44D4-4931-4B3B-BB64-143DE642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ABF67A-81C3-B065-F7E3-96D32BC5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085C-0DB8-42AF-B0D4-490CDE73ADF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ACEF14-12EA-C184-773B-260499EB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A6FF3-E942-C0AB-DAE3-47F6D5DE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44D4-4931-4B3B-BB64-143DE642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6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ABA5B-73C5-90AD-CF80-7BA1CE4C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CA51-6C5F-B81E-B64F-59FC8CD82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17634-97A7-BFE0-7A43-823E737F3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DE67A-1A95-4473-B293-99F364CD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085C-0DB8-42AF-B0D4-490CDE73ADF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F4F86-7D62-6711-BE9B-64DB0A8D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773E3-0BF7-656D-67DE-D02C3374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44D4-4931-4B3B-BB64-143DE642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FF0FB-6A1B-6ED8-8FCE-56E082FFE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286BF-CC15-A2C2-7AAB-B50A8A4EE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42845-FF1C-7666-77CC-7BCF24B1B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2C086-155B-64E1-7C09-D1A54FA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4085C-0DB8-42AF-B0D4-490CDE73ADF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96F13-FED3-46F6-48A5-7FBE0489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2ECD4-C022-C730-4B68-688671A8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44D4-4931-4B3B-BB64-143DE642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0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F3107-E07A-5A49-D57C-26B54338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326EC-BD44-E721-9784-B5276C9D3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E1BF5-D6A4-BF3D-E4E9-FCF6B4222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4085C-0DB8-42AF-B0D4-490CDE73ADF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AC1BC-913D-3FEB-C7CE-2ACD44AF4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DA6E2-2D05-9804-F084-9D8615A67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44D4-4931-4B3B-BB64-143DE642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5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0BC2-0965-5DC3-DCCC-69CDD9BDA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2023 New Hampshire</a:t>
            </a:r>
            <a:br>
              <a:rPr lang="en-US" b="1" dirty="0"/>
            </a:br>
            <a:r>
              <a:rPr lang="en-US" b="1" dirty="0"/>
              <a:t>Veteran-Friendly Business</a:t>
            </a:r>
            <a:br>
              <a:rPr lang="en-US" b="1" dirty="0"/>
            </a:br>
            <a:r>
              <a:rPr lang="en-US" b="1" dirty="0"/>
              <a:t>Annual Symposium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AFA2F-3445-71EB-FCCE-227D50A2C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8954"/>
            <a:ext cx="9144000" cy="1655762"/>
          </a:xfrm>
        </p:spPr>
        <p:txBody>
          <a:bodyPr/>
          <a:lstStyle/>
          <a:p>
            <a:r>
              <a:rPr lang="en-US" dirty="0"/>
              <a:t>Lindsey B. Courtney, Executive Director</a:t>
            </a:r>
          </a:p>
          <a:p>
            <a:r>
              <a:rPr lang="en-US" dirty="0"/>
              <a:t>Office of Professional Licensure and Certification</a:t>
            </a:r>
          </a:p>
          <a:p>
            <a:r>
              <a:rPr lang="en-US" dirty="0"/>
              <a:t>November 7, 2023</a:t>
            </a:r>
          </a:p>
        </p:txBody>
      </p:sp>
    </p:spTree>
    <p:extLst>
      <p:ext uri="{BB962C8B-B14F-4D97-AF65-F5344CB8AC3E}">
        <p14:creationId xmlns:p14="http://schemas.microsoft.com/office/powerpoint/2010/main" val="421612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0BC2-0965-5DC3-DCCC-69CDD9BD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Office of Professional Licensure and Certification</a:t>
            </a:r>
            <a:br>
              <a:rPr lang="en-US" b="1" dirty="0"/>
            </a:br>
            <a:r>
              <a:rPr lang="en-US" b="1" u="sng" dirty="0"/>
              <a:t>Licensure Changes Impacting Veterans and Service Members:  HB 567 &amp; HB 1030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AFA2F-3445-71EB-FCCE-227D50A2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92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Permits individuals assigned an enlisted occupational skill in any DOD branch, qualifying the individual to serve as a as a medical assistant, to obtain licensure as a nursing assistant.</a:t>
            </a:r>
          </a:p>
          <a:p>
            <a:r>
              <a:rPr lang="en-US" dirty="0"/>
              <a:t>Applicants must provide proof of being assigned such an enlisted occupational code and evidence that the applicant has used those skills within the last 3 years.</a:t>
            </a:r>
          </a:p>
        </p:txBody>
      </p:sp>
    </p:spTree>
    <p:extLst>
      <p:ext uri="{BB962C8B-B14F-4D97-AF65-F5344CB8AC3E}">
        <p14:creationId xmlns:p14="http://schemas.microsoft.com/office/powerpoint/2010/main" val="359502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0BC2-0965-5DC3-DCCC-69CDD9BD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Office of Professional Licensure and Certification</a:t>
            </a:r>
            <a:br>
              <a:rPr lang="en-US" b="1" dirty="0"/>
            </a:br>
            <a:r>
              <a:rPr lang="en-US" b="1" u="sng" dirty="0"/>
              <a:t>Licensure Changes Impacting Veterans and Service Members:  RSA 332-G:14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AFA2F-3445-71EB-FCCE-227D50A2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678" y="214153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Requires boards to adopt rules to set forth what constitutes military education, training, or experience that could satisfy licensure requirements.  RSA 332-G:7, IV.</a:t>
            </a:r>
          </a:p>
          <a:p>
            <a:r>
              <a:rPr lang="en-US" dirty="0"/>
              <a:t>Requires boards to “facilitate” issuance of a license of Military Spouses.  RSA 332-G:7, III.</a:t>
            </a:r>
          </a:p>
          <a:p>
            <a:r>
              <a:rPr lang="en-US" dirty="0"/>
              <a:t>Permits licensees to place current NH license in inactive status if serving active duty.  </a:t>
            </a:r>
          </a:p>
        </p:txBody>
      </p:sp>
    </p:spTree>
    <p:extLst>
      <p:ext uri="{BB962C8B-B14F-4D97-AF65-F5344CB8AC3E}">
        <p14:creationId xmlns:p14="http://schemas.microsoft.com/office/powerpoint/2010/main" val="263202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0BC2-0965-5DC3-DCCC-69CDD9BD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/>
              <a:t>Office of Professional Licensure and Certification</a:t>
            </a:r>
            <a:br>
              <a:rPr lang="en-US" b="1" dirty="0"/>
            </a:br>
            <a:r>
              <a:rPr lang="en-US" b="1" u="sng" dirty="0"/>
              <a:t>Agency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AFA2F-3445-71EB-FCCE-227D50A2C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54 occupational licensing boards</a:t>
            </a:r>
          </a:p>
          <a:p>
            <a:pPr lvl="1"/>
            <a:r>
              <a:rPr lang="en-US" dirty="0"/>
              <a:t>7 advisory boards; 1 profession regulated by office</a:t>
            </a:r>
          </a:p>
          <a:p>
            <a:r>
              <a:rPr lang="en-US" dirty="0"/>
              <a:t>Over 200+ license types</a:t>
            </a:r>
          </a:p>
          <a:p>
            <a:r>
              <a:rPr lang="en-US" dirty="0"/>
              <a:t>Approximately 160K licensees subject to renewal requirements</a:t>
            </a:r>
          </a:p>
          <a:p>
            <a:pPr lvl="1"/>
            <a:r>
              <a:rPr lang="en-US" dirty="0"/>
              <a:t>Approximately 40,00 additional registrations, apprentice licenses, certifications, and endorsements fall under OPLC</a:t>
            </a:r>
          </a:p>
          <a:p>
            <a:r>
              <a:rPr lang="en-US" dirty="0"/>
              <a:t>126 authorized positions; approximately 350 board members</a:t>
            </a:r>
          </a:p>
          <a:p>
            <a:r>
              <a:rPr lang="en-US" dirty="0"/>
              <a:t>Two primary functions</a:t>
            </a:r>
          </a:p>
          <a:p>
            <a:pPr lvl="1"/>
            <a:r>
              <a:rPr lang="en-US" dirty="0"/>
              <a:t>Support with licensing</a:t>
            </a:r>
          </a:p>
          <a:p>
            <a:pPr lvl="1"/>
            <a:r>
              <a:rPr lang="en-US" dirty="0"/>
              <a:t>Support with enforcement of licensing regulations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0BC2-0965-5DC3-DCCC-69CDD9BD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/>
              <a:t>Office of Professional Licensure and Certification</a:t>
            </a:r>
            <a:br>
              <a:rPr lang="en-US" b="1" dirty="0"/>
            </a:br>
            <a:r>
              <a:rPr lang="en-US" b="1" u="sng" dirty="0"/>
              <a:t>Agency Structure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B63B348-74BD-A321-84B9-B69156D339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55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0BC2-0965-5DC3-DCCC-69CDD9BD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/>
              <a:t>Office of Professional Licensure and Certification</a:t>
            </a:r>
            <a:br>
              <a:rPr lang="en-US" b="1" dirty="0"/>
            </a:br>
            <a:r>
              <a:rPr lang="en-US" b="1" u="sng" dirty="0"/>
              <a:t>Guiding Principles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AFA2F-3445-71EB-FCCE-227D50A2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92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Vision</a:t>
            </a:r>
            <a:r>
              <a:rPr lang="en-US" dirty="0"/>
              <a:t>:  To transform and modernize support for New Hampshire’s professional licensing boards to achieve regulatory excellence.</a:t>
            </a:r>
          </a:p>
          <a:p>
            <a:r>
              <a:rPr lang="en-US" u="sng" dirty="0"/>
              <a:t>Mission</a:t>
            </a:r>
            <a:r>
              <a:rPr lang="en-US" dirty="0"/>
              <a:t>:  To create a regulatory environment favorable to workforce opportunities while protecting the public through efficient and economic support to New Hampshire’s professional licensing boards.</a:t>
            </a:r>
          </a:p>
          <a:p>
            <a:r>
              <a:rPr lang="en-US" u="sng" dirty="0"/>
              <a:t>FY 23-25 Strategic Goals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Fulfill statutory and regulatory requirements</a:t>
            </a:r>
          </a:p>
          <a:p>
            <a:pPr lvl="1"/>
            <a:r>
              <a:rPr lang="en-US" dirty="0"/>
              <a:t>Enhance customer service</a:t>
            </a:r>
          </a:p>
          <a:p>
            <a:pPr lvl="1"/>
            <a:r>
              <a:rPr lang="en-US" dirty="0"/>
              <a:t>Increase licensure portability</a:t>
            </a:r>
          </a:p>
          <a:p>
            <a:pPr lvl="1"/>
            <a:r>
              <a:rPr lang="en-US" dirty="0"/>
              <a:t>Promote public protection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0BC2-0965-5DC3-DCCC-69CDD9BD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Office of Professional Licensure and Certification</a:t>
            </a:r>
            <a:br>
              <a:rPr lang="en-US" b="1" dirty="0"/>
            </a:br>
            <a:r>
              <a:rPr lang="en-US" b="1" u="sng" dirty="0"/>
              <a:t>Licensure Changes Impacting Veterans and Service Members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AFA2F-3445-71EB-FCCE-227D50A2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92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HB 594 (2023) (Universal Reciprocity)</a:t>
            </a:r>
          </a:p>
          <a:p>
            <a:r>
              <a:rPr lang="en-US" dirty="0"/>
              <a:t>HB 409 (2023) &amp; RSA 310-A:1-p (2022) (Military Service Members and Spousal Temporary Licensure)</a:t>
            </a:r>
          </a:p>
          <a:p>
            <a:r>
              <a:rPr lang="en-US" dirty="0"/>
              <a:t>HB 2 (2023) (Electricians p. 76)</a:t>
            </a:r>
          </a:p>
          <a:p>
            <a:r>
              <a:rPr lang="en-US" dirty="0"/>
              <a:t>HB 567 (2021) &amp; HB 1030 (2022) (Licensure by Alternate Experience:  LNA)</a:t>
            </a:r>
          </a:p>
          <a:p>
            <a:r>
              <a:rPr lang="en-US" dirty="0"/>
              <a:t>RSA 332-G (2014) (Occupational Experience or Training)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6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0BC2-0965-5DC3-DCCC-69CDD9BD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Office of Professional Licensure and Certification</a:t>
            </a:r>
            <a:br>
              <a:rPr lang="en-US" b="1" dirty="0"/>
            </a:br>
            <a:r>
              <a:rPr lang="en-US" b="1" u="sng" dirty="0"/>
              <a:t>Licensure Changes Impacting Veterans and Service Members:  HB 594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AFA2F-3445-71EB-FCCE-227D50A2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92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Provides a pathway for individuals who already have a license in good standing in another jurisdiction:</a:t>
            </a:r>
          </a:p>
          <a:p>
            <a:pPr lvl="1"/>
            <a:r>
              <a:rPr lang="en-US" b="1" i="0" dirty="0">
                <a:effectLst/>
              </a:rPr>
              <a:t>Notwithstanding any other state law to the contrary</a:t>
            </a:r>
            <a:r>
              <a:rPr lang="en-US" b="0" i="0" dirty="0">
                <a:effectLst/>
              </a:rPr>
              <a:t>, the office </a:t>
            </a:r>
            <a:r>
              <a:rPr lang="en-US" b="1" i="0" dirty="0">
                <a:effectLst/>
              </a:rPr>
              <a:t>shall</a:t>
            </a:r>
            <a:r>
              <a:rPr lang="en-US" b="0" i="0" dirty="0">
                <a:effectLst/>
              </a:rPr>
              <a:t> issue licenses to professionals who present evidence of </a:t>
            </a:r>
            <a:r>
              <a:rPr lang="en-US" b="1" i="0" dirty="0">
                <a:effectLst/>
              </a:rPr>
              <a:t>an active license in good standing from another jurisdiction</a:t>
            </a:r>
            <a:r>
              <a:rPr lang="en-US" b="0" i="0" dirty="0">
                <a:effectLst/>
              </a:rPr>
              <a:t>, in accordance with rules adopted by the executive director under RSA 541-A, provided that the </a:t>
            </a:r>
            <a:r>
              <a:rPr lang="en-US" b="1" i="0" dirty="0">
                <a:effectLst/>
              </a:rPr>
              <a:t>jurisdiction's licensing requirements are substantially similar to New Hampshire's licensing requirements</a:t>
            </a:r>
            <a:r>
              <a:rPr lang="en-US" b="0" i="0" dirty="0">
                <a:effectLst/>
              </a:rPr>
              <a:t>, as determined by the executive director in consultation with the boards, commissions, and councils within the office. Individuals seeking a license by endorsement pursuant to this section </a:t>
            </a:r>
            <a:r>
              <a:rPr lang="en-US" b="1" i="0" dirty="0">
                <a:effectLst/>
              </a:rPr>
              <a:t>shall be required to undergo criminal history records check if otherwise required for initial licensing applications for that profession</a:t>
            </a:r>
            <a:r>
              <a:rPr lang="en-US" b="0" i="0" dirty="0">
                <a:effectLst/>
              </a:rPr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8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0BC2-0965-5DC3-DCCC-69CDD9BD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Office of Professional Licensure and Certification</a:t>
            </a:r>
            <a:br>
              <a:rPr lang="en-US" b="1" dirty="0"/>
            </a:br>
            <a:r>
              <a:rPr lang="en-US" b="1" u="sng" dirty="0"/>
              <a:t>Licensure Changes Impacting Veterans and Service Members:  HB 594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AFA2F-3445-71EB-FCCE-227D50A2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922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OPLC adopted interim rules for certain professions, effective October 15, 2023.</a:t>
            </a:r>
          </a:p>
          <a:p>
            <a:pPr lvl="1"/>
            <a:r>
              <a:rPr lang="en-US" dirty="0"/>
              <a:t>Permanent rulemaking is underway.</a:t>
            </a:r>
          </a:p>
          <a:p>
            <a:r>
              <a:rPr lang="en-US" dirty="0"/>
              <a:t>Streamlined process for licensure:</a:t>
            </a:r>
          </a:p>
          <a:p>
            <a:pPr lvl="1"/>
            <a:r>
              <a:rPr lang="en-US" dirty="0"/>
              <a:t>Complete one, universal application</a:t>
            </a:r>
          </a:p>
          <a:p>
            <a:pPr lvl="1"/>
            <a:r>
              <a:rPr lang="en-US" dirty="0"/>
              <a:t>Pay fee</a:t>
            </a:r>
          </a:p>
          <a:p>
            <a:pPr lvl="1"/>
            <a:r>
              <a:rPr lang="en-US" dirty="0"/>
              <a:t>Provide some documentation of having a license in another jurisdiction that is in good standing.  </a:t>
            </a:r>
          </a:p>
          <a:p>
            <a:pPr lvl="1"/>
            <a:r>
              <a:rPr lang="en-US" dirty="0"/>
              <a:t>Complete FBI/CBC if required.</a:t>
            </a:r>
          </a:p>
          <a:p>
            <a:pPr lvl="2"/>
            <a:r>
              <a:rPr lang="en-US" dirty="0"/>
              <a:t>If fingerprints have been taken, but results have not yet been returned to OPLC, OPLC will issue a provisional license.</a:t>
            </a:r>
          </a:p>
          <a:p>
            <a:r>
              <a:rPr lang="en-US" dirty="0"/>
              <a:t>Often same day turnaround to issue a license.</a:t>
            </a:r>
          </a:p>
          <a:p>
            <a:r>
              <a:rPr lang="en-US" dirty="0"/>
              <a:t>On Day 1 of implementation, OPLC issued over 50 physician licenses to individuals who previously had been waiting under prior rules.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4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0BC2-0965-5DC3-DCCC-69CDD9BD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Office of Professional Licensure and Certification</a:t>
            </a:r>
            <a:br>
              <a:rPr lang="en-US" b="1" dirty="0"/>
            </a:br>
            <a:r>
              <a:rPr lang="en-US" b="1" u="sng" dirty="0"/>
              <a:t>Licensure Changes Impacting Veterans and Service Members:  HB 409 &amp; RSA 310-A:1-p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AFA2F-3445-71EB-FCCE-227D50A2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92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Requires OPLC to issue temporary licenses to a Service Member or their Spouse if the applicant has a current, unencumbered license in the U.S.</a:t>
            </a:r>
          </a:p>
          <a:p>
            <a:r>
              <a:rPr lang="en-US" dirty="0"/>
              <a:t>Temporary license is valid for no less than 180 days while applicant completes permanent application.</a:t>
            </a:r>
          </a:p>
          <a:p>
            <a:r>
              <a:rPr lang="en-US" dirty="0"/>
              <a:t>Applicant must submit affidavit attesting to accuracy of information on application.</a:t>
            </a:r>
          </a:p>
          <a:p>
            <a:r>
              <a:rPr lang="en-US" dirty="0"/>
              <a:t>OPLC rules set forth in Plc 300 </a:t>
            </a:r>
            <a:r>
              <a:rPr lang="en-US" u="sng" dirty="0"/>
              <a:t>et</a:t>
            </a:r>
            <a:r>
              <a:rPr lang="en-US" dirty="0"/>
              <a:t> </a:t>
            </a:r>
            <a:r>
              <a:rPr lang="en-US" u="sng" dirty="0"/>
              <a:t>seq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101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0BC2-0965-5DC3-DCCC-69CDD9BD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>Office of Professional Licensure and Certification</a:t>
            </a:r>
            <a:br>
              <a:rPr lang="en-US" b="1" dirty="0"/>
            </a:br>
            <a:r>
              <a:rPr lang="en-US" b="1" u="sng" dirty="0"/>
              <a:t>Licensure Changes Impacting Veterans and Service Members:  HB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AFA2F-3445-71EB-FCCE-227D50A2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92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Permits the board to permit military experience to satisfy, in full or in part, 8,000 hours of service required as an apprentice electrician to obtain a journeyman license.</a:t>
            </a:r>
          </a:p>
          <a:p>
            <a:r>
              <a:rPr lang="en-US" dirty="0"/>
              <a:t>Requires Electricians’ Board to adopt rules pursuant to RSA 541-A.</a:t>
            </a:r>
          </a:p>
        </p:txBody>
      </p:sp>
    </p:spTree>
    <p:extLst>
      <p:ext uri="{BB962C8B-B14F-4D97-AF65-F5344CB8AC3E}">
        <p14:creationId xmlns:p14="http://schemas.microsoft.com/office/powerpoint/2010/main" val="2818665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861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2023 New Hampshire Veteran-Friendly Business Annual Symposium</vt:lpstr>
      <vt:lpstr>Office of Professional Licensure and Certification Agency Overview</vt:lpstr>
      <vt:lpstr>Office of Professional Licensure and Certification Agency Structure</vt:lpstr>
      <vt:lpstr>Office of Professional Licensure and Certification Guiding Principles</vt:lpstr>
      <vt:lpstr>Office of Professional Licensure and Certification Licensure Changes Impacting Veterans and Service Members</vt:lpstr>
      <vt:lpstr>Office of Professional Licensure and Certification Licensure Changes Impacting Veterans and Service Members:  HB 594</vt:lpstr>
      <vt:lpstr>Office of Professional Licensure and Certification Licensure Changes Impacting Veterans and Service Members:  HB 594</vt:lpstr>
      <vt:lpstr>Office of Professional Licensure and Certification Licensure Changes Impacting Veterans and Service Members:  HB 409 &amp; RSA 310-A:1-p</vt:lpstr>
      <vt:lpstr>Office of Professional Licensure and Certification Licensure Changes Impacting Veterans and Service Members:  HB 2</vt:lpstr>
      <vt:lpstr>Office of Professional Licensure and Certification Licensure Changes Impacting Veterans and Service Members:  HB 567 &amp; HB 1030</vt:lpstr>
      <vt:lpstr>Office of Professional Licensure and Certification Licensure Changes Impacting Veterans and Service Members:  RSA 332-G:14</vt:lpstr>
    </vt:vector>
  </TitlesOfParts>
  <Company>State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Recruiting &amp; Retaining Veteran Talent  Prepared by:   Jim Lindsay Military Employer Relations Partner Southern New Hampshire University</dc:title>
  <dc:creator>HIllson, Kimberly</dc:creator>
  <cp:lastModifiedBy>HIllson, Kimberly</cp:lastModifiedBy>
  <cp:revision>7</cp:revision>
  <dcterms:created xsi:type="dcterms:W3CDTF">2023-12-12T13:43:11Z</dcterms:created>
  <dcterms:modified xsi:type="dcterms:W3CDTF">2023-12-12T13:55:19Z</dcterms:modified>
</cp:coreProperties>
</file>