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9" r:id="rId3"/>
    <p:sldId id="405" r:id="rId4"/>
    <p:sldId id="396" r:id="rId5"/>
    <p:sldId id="402" r:id="rId6"/>
    <p:sldId id="389" r:id="rId7"/>
    <p:sldId id="394" r:id="rId8"/>
    <p:sldId id="40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C18D1-A31D-49EF-8BE2-22A178E1A857}"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17920-2EAB-4F61-834D-1AAAFFBC0AED}" type="slidenum">
              <a:rPr lang="en-US" smtClean="0"/>
              <a:t>‹#›</a:t>
            </a:fld>
            <a:endParaRPr lang="en-US"/>
          </a:p>
        </p:txBody>
      </p:sp>
    </p:spTree>
    <p:extLst>
      <p:ext uri="{BB962C8B-B14F-4D97-AF65-F5344CB8AC3E}">
        <p14:creationId xmlns:p14="http://schemas.microsoft.com/office/powerpoint/2010/main" val="370581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areeronestop.org/BusinessCenter/RecruitAndHire/HiringADiverseWorkforce/veterans.aspx"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skillbridge.osd.mil/index.ht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netonline.or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careeronestop.org/BusinessCenter/default.aspx" TargetMode="External"/><Relationship Id="rId4" Type="http://schemas.openxmlformats.org/officeDocument/2006/relationships/hyperlink" Target="https://www.careeronestop.org/BusinessCenter/Toolkit/civilian-to-military-translator.aspx"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SESSION WILL BE RECORDED</a:t>
            </a:r>
            <a:endParaRPr lang="en-US"/>
          </a:p>
        </p:txBody>
      </p:sp>
      <p:sp>
        <p:nvSpPr>
          <p:cNvPr id="4" name="Slide Number Placeholder 3"/>
          <p:cNvSpPr>
            <a:spLocks noGrp="1"/>
          </p:cNvSpPr>
          <p:nvPr>
            <p:ph type="sldNum" sz="quarter" idx="5"/>
          </p:nvPr>
        </p:nvSpPr>
        <p:spPr/>
        <p:txBody>
          <a:bodyPr/>
          <a:lstStyle/>
          <a:p>
            <a:fld id="{28405F88-FA2E-2D4B-A493-5CF288335039}" type="slidenum">
              <a:rPr lang="en-US" smtClean="0"/>
              <a:t>1</a:t>
            </a:fld>
            <a:endParaRPr lang="en-US"/>
          </a:p>
        </p:txBody>
      </p:sp>
    </p:spTree>
    <p:extLst>
      <p:ext uri="{BB962C8B-B14F-4D97-AF65-F5344CB8AC3E}">
        <p14:creationId xmlns:p14="http://schemas.microsoft.com/office/powerpoint/2010/main" val="25042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05F88-FA2E-2D4B-A493-5CF288335039}" type="slidenum">
              <a:rPr lang="en-US" smtClean="0"/>
              <a:t>2</a:t>
            </a:fld>
            <a:endParaRPr lang="en-US"/>
          </a:p>
        </p:txBody>
      </p:sp>
    </p:spTree>
    <p:extLst>
      <p:ext uri="{BB962C8B-B14F-4D97-AF65-F5344CB8AC3E}">
        <p14:creationId xmlns:p14="http://schemas.microsoft.com/office/powerpoint/2010/main" val="366234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 typeface="Arial" panose="020B0604020202020204" pitchFamily="34" charset="0"/>
              <a:buAutoNum type="arabicPeriod"/>
              <a:tabLst/>
              <a:defRPr/>
            </a:pPr>
            <a:r>
              <a:rPr lang="en-US" sz="1050" b="0" i="0" dirty="0">
                <a:solidFill>
                  <a:srgbClr val="292B2C"/>
                </a:solidFill>
                <a:effectLst/>
                <a:latin typeface="Roboto" panose="02000000000000000000" pitchFamily="2" charset="0"/>
              </a:rPr>
              <a:t>Entrepreneurial" doesn't mean veterans necessarily want to run off and start their own businesses. It means vets tend to have the same attributes that successful business owners have: self-efficacy, need for achievement, they don't need to be managed, are comfortable with uncertainty and make good decisions under pressure.</a:t>
            </a:r>
            <a:endPar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a:t>
            </a:r>
            <a:r>
              <a:rPr lang="en-US" b="0" i="0" dirty="0">
                <a:solidFill>
                  <a:srgbClr val="292B2C"/>
                </a:solidFill>
                <a:effectLst/>
                <a:latin typeface="Roboto" panose="02000000000000000000" pitchFamily="2" charset="0"/>
              </a:rPr>
              <a:t>Integrity is a value instilled in service members from the start. Veterans are not only trustworthy to co-workers and managers; the trust they build between themselves, co-workers and managers also spreads between teams and into the whole organization. The result can be high-performance culture.</a:t>
            </a:r>
            <a:endPar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a:t>
            </a:r>
            <a:r>
              <a:rPr lang="en-US" b="0" i="0" dirty="0">
                <a:solidFill>
                  <a:srgbClr val="292B2C"/>
                </a:solidFill>
                <a:effectLst/>
                <a:latin typeface="Roboto" panose="02000000000000000000" pitchFamily="2" charset="0"/>
              </a:rPr>
              <a:t>In the military, troops learn to make do with what they have, wherever they are. Military members are trained to deal with situations when the plan goes awry. </a:t>
            </a:r>
            <a:endPar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a:t>
            </a:r>
            <a:r>
              <a:rPr lang="en-US" b="0" i="0" dirty="0">
                <a:solidFill>
                  <a:srgbClr val="292B2C"/>
                </a:solidFill>
                <a:effectLst/>
                <a:latin typeface="Roboto" panose="02000000000000000000" pitchFamily="2" charset="0"/>
              </a:rPr>
              <a:t>Studies have shown veteran resiliency is the result of their military experience, enhancing their abilities to adapt and grow from failures more quickly and completely than those who did not serve in the military</a:t>
            </a:r>
            <a:endPar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a:t>
            </a:r>
            <a:r>
              <a:rPr lang="en-US" b="0" i="0" dirty="0">
                <a:solidFill>
                  <a:srgbClr val="292B2C"/>
                </a:solidFill>
                <a:effectLst/>
                <a:latin typeface="Roboto" panose="02000000000000000000" pitchFamily="2" charset="0"/>
              </a:rPr>
              <a:t>Military service specifically enhances individuals in three key ways: Organizing and defining team goals and missions, Defining team member roles and responsibilities, Developing a team's plan for action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en-US" b="0" i="0" dirty="0">
                <a:solidFill>
                  <a:srgbClr val="040C28"/>
                </a:solidFill>
                <a:effectLst/>
                <a:latin typeface="Google Sans"/>
              </a:rPr>
              <a:t>6. </a:t>
            </a:r>
            <a:r>
              <a:rPr lang="en-US" b="0" i="0" dirty="0">
                <a:solidFill>
                  <a:srgbClr val="292B2C"/>
                </a:solidFill>
                <a:effectLst/>
                <a:latin typeface="Roboto" panose="02000000000000000000" pitchFamily="2" charset="0"/>
              </a:rPr>
              <a:t>Veterans have more international experience. Vets speak more languages, more fluently. Veterans have a higher understanding of cultural sensitivity.</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lang="en-US" b="0" i="0" dirty="0">
              <a:solidFill>
                <a:srgbClr val="040C28"/>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b="0" i="0" dirty="0">
                <a:solidFill>
                  <a:srgbClr val="040C28"/>
                </a:solidFill>
                <a:effectLst/>
                <a:latin typeface="Google Sans"/>
              </a:rPr>
              <a:t>7. </a:t>
            </a:r>
            <a:r>
              <a:rPr lang="en-US" b="0" i="0" dirty="0">
                <a:solidFill>
                  <a:srgbClr val="292B2C"/>
                </a:solidFill>
                <a:effectLst/>
                <a:latin typeface="Roboto" panose="02000000000000000000" pitchFamily="2" charset="0"/>
              </a:rPr>
              <a:t> Research shows that America's all-volunteer military is actually a diverse workforce across a number of important demographics, which include education, ethnicity, culture, values and individual goals and aspirations.</a:t>
            </a:r>
            <a:endPar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buFont typeface="Arial" panose="020B0604020202020204" pitchFamily="34" charset="0"/>
              <a:buNone/>
            </a:pPr>
            <a:r>
              <a:rPr lang="en-US" b="0" i="0" dirty="0">
                <a:solidFill>
                  <a:srgbClr val="202124"/>
                </a:solidFill>
                <a:effectLst/>
                <a:latin typeface="Google Sans"/>
              </a:rPr>
              <a:t>8. </a:t>
            </a:r>
            <a:r>
              <a:rPr lang="en-US" b="0" i="0" dirty="0">
                <a:solidFill>
                  <a:srgbClr val="292B2C"/>
                </a:solidFill>
                <a:effectLst/>
                <a:latin typeface="Roboto" panose="02000000000000000000" pitchFamily="2" charset="0"/>
              </a:rPr>
              <a:t>Businesses, especially those in information and technology sectors, are constantly changing and evolving, and they're looking for future employees who can work efficiently and effectively in these kinds of environments.</a:t>
            </a:r>
            <a:endPar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7C871B8A-2748-4E64-802F-DDCABC6B89DC}" type="slidenum">
              <a:rPr lang="en-US" smtClean="0"/>
              <a:pPr>
                <a:defRPr/>
              </a:pPr>
              <a:t>3</a:t>
            </a:fld>
            <a:endParaRPr lang="en-US"/>
          </a:p>
        </p:txBody>
      </p:sp>
    </p:spTree>
    <p:extLst>
      <p:ext uri="{BB962C8B-B14F-4D97-AF65-F5344CB8AC3E}">
        <p14:creationId xmlns:p14="http://schemas.microsoft.com/office/powerpoint/2010/main" val="320346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200000"/>
              </a:lnSpc>
              <a:spcBef>
                <a:spcPts val="0"/>
              </a:spcBef>
              <a:spcAft>
                <a:spcPts val="0"/>
              </a:spcAft>
              <a:buFont typeface="Symbol" panose="05050102010706020507" pitchFamily="18" charset="2"/>
              <a:buNone/>
            </a:pPr>
            <a:r>
              <a:rPr lang="en-US" sz="1200" b="1" dirty="0">
                <a:latin typeface="+mn-lt"/>
              </a:rPr>
              <a:t>Military bases </a:t>
            </a:r>
            <a:r>
              <a:rPr lang="en-US" sz="1200" dirty="0">
                <a:latin typeface="+mn-lt"/>
              </a:rPr>
              <a:t>have Transition Assistance Program (TAP) offices that help active service members transition out of the military to the civilian workforce. Companies have the opportunity to engage/partner with them by providing speakers for their training programs or talk about the company and jobs they have for veterans.</a:t>
            </a:r>
          </a:p>
          <a:p>
            <a:pPr marL="0" marR="0" lvl="0" indent="0">
              <a:lnSpc>
                <a:spcPct val="200000"/>
              </a:lnSpc>
              <a:spcBef>
                <a:spcPts val="0"/>
              </a:spcBef>
              <a:spcAft>
                <a:spcPts val="0"/>
              </a:spcAft>
              <a:buFont typeface="Symbol" panose="05050102010706020507" pitchFamily="18" charset="2"/>
              <a:buNone/>
            </a:pPr>
            <a:endParaRPr lang="en-US" sz="1200" dirty="0">
              <a:effectLst/>
              <a:latin typeface="+mn-lt"/>
              <a:ea typeface="Calibri" panose="020F0502020204030204" pitchFamily="34" charset="0"/>
            </a:endParaRPr>
          </a:p>
          <a:p>
            <a:pPr marL="0" marR="0" lvl="0" indent="0" algn="l" defTabSz="914400" rtl="0" eaLnBrk="0" fontAlgn="base" latinLnBrk="0" hangingPunct="0">
              <a:lnSpc>
                <a:spcPct val="200000"/>
              </a:lnSpc>
              <a:spcBef>
                <a:spcPts val="0"/>
              </a:spcBef>
              <a:spcAft>
                <a:spcPts val="0"/>
              </a:spcAft>
              <a:buClrTx/>
              <a:buSzTx/>
              <a:buFont typeface="Symbol" panose="05050102010706020507" pitchFamily="18" charset="2"/>
              <a:buNone/>
              <a:tabLst/>
              <a:defRPr/>
            </a:pPr>
            <a:r>
              <a:rPr lang="en-US" sz="1200" b="1" dirty="0">
                <a:latin typeface="+mn-lt"/>
              </a:rPr>
              <a:t>For recruiting locally, </a:t>
            </a:r>
            <a:r>
              <a:rPr lang="en-US" sz="1200" b="1" dirty="0">
                <a:latin typeface="+mn-lt"/>
                <a:hlinkClick r:id="rId3"/>
              </a:rPr>
              <a:t>employment centers</a:t>
            </a:r>
            <a:r>
              <a:rPr lang="en-US" sz="1200" b="1" dirty="0">
                <a:latin typeface="+mn-lt"/>
              </a:rPr>
              <a:t> </a:t>
            </a:r>
            <a:r>
              <a:rPr lang="en-US" sz="1200" dirty="0">
                <a:latin typeface="+mn-lt"/>
              </a:rPr>
              <a:t>are a great no- to low-cost partner, and most have veteran programs. </a:t>
            </a:r>
          </a:p>
          <a:p>
            <a:pPr marL="0" marR="0" lvl="0" indent="0" algn="l" defTabSz="914400" rtl="0" eaLnBrk="0" fontAlgn="base" latinLnBrk="0" hangingPunct="0">
              <a:lnSpc>
                <a:spcPct val="200000"/>
              </a:lnSpc>
              <a:spcBef>
                <a:spcPts val="0"/>
              </a:spcBef>
              <a:spcAft>
                <a:spcPts val="0"/>
              </a:spcAft>
              <a:buClrTx/>
              <a:buSzTx/>
              <a:buFont typeface="Symbol" panose="05050102010706020507" pitchFamily="18" charset="2"/>
              <a:buNone/>
              <a:tabLst/>
              <a:defRPr/>
            </a:pPr>
            <a:r>
              <a:rPr lang="en-US" b="1" i="0" dirty="0">
                <a:solidFill>
                  <a:srgbClr val="6B7C93"/>
                </a:solidFill>
                <a:effectLst/>
                <a:latin typeface="Helvetica" panose="020B0604020202020204" pitchFamily="34" charset="0"/>
              </a:rPr>
              <a:t>Hiring Our Heroes (HOH) </a:t>
            </a:r>
            <a:r>
              <a:rPr lang="en-US" b="0" i="0" dirty="0">
                <a:solidFill>
                  <a:srgbClr val="6B7C93"/>
                </a:solidFill>
                <a:effectLst/>
                <a:latin typeface="Helvetica" panose="020B0604020202020204" pitchFamily="34" charset="0"/>
              </a:rPr>
              <a:t>connects the military community—service members, military spouses, and veterans—with American businesses to create economic opportunity and a strong and diversified workforce.</a:t>
            </a:r>
            <a:endParaRPr lang="en-US" sz="1200" dirty="0">
              <a:latin typeface="+mn-lt"/>
            </a:endParaRPr>
          </a:p>
          <a:p>
            <a:pPr marL="0" marR="0" lvl="0" indent="0" algn="l" defTabSz="914400" rtl="0" eaLnBrk="0" fontAlgn="base" latinLnBrk="0" hangingPunct="0">
              <a:lnSpc>
                <a:spcPct val="200000"/>
              </a:lnSpc>
              <a:spcBef>
                <a:spcPts val="0"/>
              </a:spcBef>
              <a:spcAft>
                <a:spcPts val="0"/>
              </a:spcAft>
              <a:buClrTx/>
              <a:buSzTx/>
              <a:buFont typeface="Symbol" panose="05050102010706020507" pitchFamily="18" charset="2"/>
              <a:buNone/>
              <a:tabLst/>
              <a:defRPr/>
            </a:pPr>
            <a:r>
              <a:rPr lang="en-US" sz="1200" b="1" i="0" dirty="0">
                <a:solidFill>
                  <a:srgbClr val="000000"/>
                </a:solidFill>
                <a:effectLst/>
                <a:latin typeface="+mn-lt"/>
              </a:rPr>
              <a:t>The Veteran Staffing Network (VSN) </a:t>
            </a:r>
            <a:r>
              <a:rPr lang="en-US" sz="1200" b="0" i="0" dirty="0">
                <a:solidFill>
                  <a:srgbClr val="000000"/>
                </a:solidFill>
                <a:effectLst/>
                <a:latin typeface="+mn-lt"/>
              </a:rPr>
              <a:t>at Easterseals is a national nonprofit staffing agency that connects employers with top-tier military talent and helps veterans and their spouses find meaningful jobs.</a:t>
            </a:r>
          </a:p>
          <a:p>
            <a:pPr marL="0" marR="0" lvl="0" indent="0" algn="l" defTabSz="914400" rtl="0" eaLnBrk="0" fontAlgn="base" latinLnBrk="0" hangingPunct="0">
              <a:lnSpc>
                <a:spcPct val="200000"/>
              </a:lnSpc>
              <a:spcBef>
                <a:spcPts val="0"/>
              </a:spcBef>
              <a:spcAft>
                <a:spcPts val="0"/>
              </a:spcAft>
              <a:buClrTx/>
              <a:buSzTx/>
              <a:buFont typeface="Symbol" panose="05050102010706020507" pitchFamily="18" charset="2"/>
              <a:buNone/>
              <a:tabLst/>
              <a:defRPr/>
            </a:pPr>
            <a:endParaRPr lang="en-US" sz="1200" b="0" i="0" dirty="0">
              <a:solidFill>
                <a:srgbClr val="000000"/>
              </a:solidFill>
              <a:effectLst/>
              <a:latin typeface="+mn-lt"/>
            </a:endParaRPr>
          </a:p>
          <a:p>
            <a:pPr marL="0" marR="0" lvl="0" indent="0" algn="l" defTabSz="914400" rtl="0" eaLnBrk="0" fontAlgn="base" latinLnBrk="0" hangingPunct="0">
              <a:lnSpc>
                <a:spcPct val="200000"/>
              </a:lnSpc>
              <a:spcBef>
                <a:spcPts val="0"/>
              </a:spcBef>
              <a:spcAft>
                <a:spcPts val="0"/>
              </a:spcAft>
              <a:buClrTx/>
              <a:buSzTx/>
              <a:buFont typeface="Symbol" panose="05050102010706020507" pitchFamily="18" charset="2"/>
              <a:buNone/>
              <a:tabLst/>
              <a:defRPr/>
            </a:pPr>
            <a:r>
              <a:rPr lang="en-US" b="1" i="0" dirty="0">
                <a:solidFill>
                  <a:srgbClr val="333333"/>
                </a:solidFill>
                <a:effectLst/>
                <a:latin typeface="Public Sans"/>
              </a:rPr>
              <a:t>The Department of Defense (DOD) manages the </a:t>
            </a:r>
            <a:r>
              <a:rPr lang="en-US" b="1" i="0" u="sng" dirty="0">
                <a:solidFill>
                  <a:srgbClr val="545454"/>
                </a:solidFill>
                <a:effectLst/>
                <a:latin typeface="Public Sans"/>
                <a:hlinkClick r:id="rId4"/>
              </a:rPr>
              <a:t>DOD SkillBridge Program</a:t>
            </a:r>
            <a:r>
              <a:rPr lang="en-US" b="0" i="0" dirty="0">
                <a:solidFill>
                  <a:srgbClr val="333333"/>
                </a:solidFill>
                <a:effectLst/>
                <a:latin typeface="Public Sans"/>
              </a:rPr>
              <a:t>, an opportunity for active-duty Service Members to gain valuable civilian work experience with employers during their last 180 days of service. DOD SkillBridge connects service members with private and public sector organizations that offer internship opportunities for transitioning Service Members to build their resumes, explore employment interests, develop job skills, and gain valuable  work experience that will help them prepare for their adjustment to the workplace.</a:t>
            </a:r>
          </a:p>
          <a:p>
            <a:pPr marL="0" marR="0" lvl="0" indent="0" algn="l" defTabSz="914400" rtl="0" eaLnBrk="0" fontAlgn="base" latinLnBrk="0" hangingPunct="0">
              <a:lnSpc>
                <a:spcPct val="200000"/>
              </a:lnSpc>
              <a:spcBef>
                <a:spcPts val="0"/>
              </a:spcBef>
              <a:spcAft>
                <a:spcPts val="0"/>
              </a:spcAft>
              <a:buClrTx/>
              <a:buSzTx/>
              <a:buFont typeface="Symbol" panose="05050102010706020507" pitchFamily="18" charset="2"/>
              <a:buNone/>
              <a:tabLst/>
              <a:defRPr/>
            </a:pPr>
            <a:r>
              <a:rPr lang="en-US" b="1" i="0" dirty="0">
                <a:solidFill>
                  <a:srgbClr val="FFFFFF"/>
                </a:solidFill>
                <a:effectLst/>
                <a:latin typeface="Montserrat" panose="00000500000000000000" pitchFamily="2" charset="0"/>
              </a:rPr>
              <a:t>The Department of Defense Military Spouse Employment Partnership (MSEP) </a:t>
            </a:r>
            <a:r>
              <a:rPr lang="en-US" b="0" i="0" dirty="0">
                <a:solidFill>
                  <a:srgbClr val="FFFFFF"/>
                </a:solidFill>
                <a:effectLst/>
                <a:latin typeface="Montserrat" panose="00000500000000000000" pitchFamily="2" charset="0"/>
              </a:rPr>
              <a:t>connects military spouses with hundreds of partner employers who have committed to recruit, </a:t>
            </a:r>
            <a:r>
              <a:rPr lang="en-US" b="0" i="0" dirty="0">
                <a:solidFill>
                  <a:srgbClr val="F4C94E"/>
                </a:solidFill>
                <a:effectLst/>
                <a:latin typeface="Montserrat" panose="00000500000000000000" pitchFamily="2" charset="0"/>
              </a:rPr>
              <a:t>hire</a:t>
            </a:r>
            <a:r>
              <a:rPr lang="en-US" b="0" i="0" dirty="0">
                <a:solidFill>
                  <a:srgbClr val="FFFFFF"/>
                </a:solidFill>
                <a:effectLst/>
                <a:latin typeface="Montserrat" panose="00000500000000000000" pitchFamily="2" charset="0"/>
              </a:rPr>
              <a:t>, promote and retain </a:t>
            </a:r>
            <a:r>
              <a:rPr lang="en-US" b="0" i="0" dirty="0">
                <a:solidFill>
                  <a:srgbClr val="F4C94E"/>
                </a:solidFill>
                <a:effectLst/>
                <a:latin typeface="Montserrat" panose="00000500000000000000" pitchFamily="2" charset="0"/>
              </a:rPr>
              <a:t>military spouses.</a:t>
            </a:r>
          </a:p>
          <a:p>
            <a:pPr marL="0" marR="0" lvl="0" indent="0" algn="l" defTabSz="914400" rtl="0" eaLnBrk="0" fontAlgn="base" latinLnBrk="0" hangingPunct="0">
              <a:lnSpc>
                <a:spcPct val="200000"/>
              </a:lnSpc>
              <a:spcBef>
                <a:spcPts val="0"/>
              </a:spcBef>
              <a:spcAft>
                <a:spcPts val="0"/>
              </a:spcAft>
              <a:buClrTx/>
              <a:buSzTx/>
              <a:buFont typeface="Symbol" panose="05050102010706020507" pitchFamily="18" charset="2"/>
              <a:buNone/>
              <a:tabLst/>
              <a:defRPr/>
            </a:pPr>
            <a:r>
              <a:rPr lang="en-US" sz="1200" b="1" dirty="0">
                <a:latin typeface="Calibri" panose="020F0502020204030204" pitchFamily="34" charset="0"/>
                <a:ea typeface="Calibri" panose="020F0502020204030204" pitchFamily="34" charset="0"/>
                <a:cs typeface="Calibri" panose="020F0502020204030204" pitchFamily="34" charset="0"/>
              </a:rPr>
              <a:t>Local &amp; Global Colleges/Universities  </a:t>
            </a:r>
            <a:r>
              <a:rPr lang="en-US" sz="1200" b="0" dirty="0">
                <a:latin typeface="Calibri" panose="020F0502020204030204" pitchFamily="34" charset="0"/>
                <a:ea typeface="Calibri" panose="020F0502020204030204" pitchFamily="34" charset="0"/>
                <a:cs typeface="Calibri" panose="020F0502020204030204" pitchFamily="34" charset="0"/>
              </a:rPr>
              <a:t>Western Governors, Liberty, Phoenix, Maryland &amp; of course SNHU</a:t>
            </a:r>
          </a:p>
          <a:p>
            <a:pPr marL="0" marR="0" lvl="0" indent="0" algn="l" defTabSz="914400" rtl="0" eaLnBrk="0" fontAlgn="base" latinLnBrk="0" hangingPunct="0">
              <a:lnSpc>
                <a:spcPct val="200000"/>
              </a:lnSpc>
              <a:spcBef>
                <a:spcPts val="0"/>
              </a:spcBef>
              <a:spcAft>
                <a:spcPts val="0"/>
              </a:spcAft>
              <a:buClrTx/>
              <a:buSzTx/>
              <a:buFont typeface="Symbol" panose="05050102010706020507" pitchFamily="18" charset="2"/>
              <a:buNone/>
              <a:tabLst/>
              <a:defRPr/>
            </a:pPr>
            <a:endParaRPr lang="en-US" sz="1200" b="0" dirty="0">
              <a:latin typeface="+mn-lt"/>
            </a:endParaRPr>
          </a:p>
        </p:txBody>
      </p:sp>
      <p:sp>
        <p:nvSpPr>
          <p:cNvPr id="4" name="Slide Number Placeholder 3"/>
          <p:cNvSpPr>
            <a:spLocks noGrp="1"/>
          </p:cNvSpPr>
          <p:nvPr>
            <p:ph type="sldNum" sz="quarter" idx="5"/>
          </p:nvPr>
        </p:nvSpPr>
        <p:spPr/>
        <p:txBody>
          <a:bodyPr/>
          <a:lstStyle/>
          <a:p>
            <a:pPr>
              <a:defRPr/>
            </a:pPr>
            <a:fld id="{7C871B8A-2748-4E64-802F-DDCABC6B89DC}" type="slidenum">
              <a:rPr lang="en-US" smtClean="0"/>
              <a:pPr>
                <a:defRPr/>
              </a:pPr>
              <a:t>4</a:t>
            </a:fld>
            <a:endParaRPr lang="en-US"/>
          </a:p>
        </p:txBody>
      </p:sp>
    </p:spTree>
    <p:extLst>
      <p:ext uri="{BB962C8B-B14F-4D97-AF65-F5344CB8AC3E}">
        <p14:creationId xmlns:p14="http://schemas.microsoft.com/office/powerpoint/2010/main" val="2384138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200000"/>
              </a:lnSpc>
              <a:spcBef>
                <a:spcPts val="0"/>
              </a:spcBef>
              <a:spcAft>
                <a:spcPts val="0"/>
              </a:spcAft>
              <a:buClrTx/>
              <a:buSzTx/>
              <a:buFont typeface="Symbol" panose="05050102010706020507" pitchFamily="18" charset="2"/>
              <a:buAutoNum type="arabicPeriod"/>
              <a:tabLst/>
              <a:defRPr/>
            </a:pPr>
            <a:r>
              <a:rPr lang="en-US" dirty="0"/>
              <a:t>S</a:t>
            </a:r>
            <a:r>
              <a:rPr lang="en-US" sz="1200" dirty="0"/>
              <a:t>o many organizations want to hire veterans and support military families but don't know where to start. Like anything else, you don't know what you don't know so businesses interested in hiring veterans must make an investment in education of the executives, front line management and staff.</a:t>
            </a:r>
          </a:p>
          <a:p>
            <a:pPr marL="228600" marR="0" lvl="0" indent="-228600" algn="l" defTabSz="914400" rtl="0" eaLnBrk="0" fontAlgn="base" latinLnBrk="0" hangingPunct="0">
              <a:lnSpc>
                <a:spcPct val="200000"/>
              </a:lnSpc>
              <a:spcBef>
                <a:spcPts val="0"/>
              </a:spcBef>
              <a:spcAft>
                <a:spcPts val="0"/>
              </a:spcAft>
              <a:buClrTx/>
              <a:buSzTx/>
              <a:buFont typeface="Symbol" panose="05050102010706020507" pitchFamily="18" charset="2"/>
              <a:buAutoNum type="arabicPeriod"/>
              <a:tabLst/>
              <a:defRPr/>
            </a:pPr>
            <a:r>
              <a:rPr lang="en-US" sz="1200" dirty="0"/>
              <a:t>Leadership is key in the military and a successful business. Organizations that make the most out of the veteran talent pool do so because the company culture respects and understands the value of what a service member can bring to the workplace..</a:t>
            </a:r>
          </a:p>
          <a:p>
            <a:pPr marL="228600" marR="0" lvl="0" indent="-228600" algn="l" defTabSz="914400" rtl="0" eaLnBrk="0" fontAlgn="base" latinLnBrk="0" hangingPunct="0">
              <a:lnSpc>
                <a:spcPct val="200000"/>
              </a:lnSpc>
              <a:spcBef>
                <a:spcPts val="0"/>
              </a:spcBef>
              <a:spcAft>
                <a:spcPts val="0"/>
              </a:spcAft>
              <a:buClrTx/>
              <a:buSzTx/>
              <a:buFont typeface="Symbol" panose="05050102010706020507" pitchFamily="18" charset="2"/>
              <a:buAutoNum type="arabicPeriod"/>
              <a:tabLst/>
              <a:defRPr/>
            </a:pPr>
            <a:r>
              <a:rPr lang="en-US" sz="1200" dirty="0">
                <a:highlight>
                  <a:srgbClr val="FFFF00"/>
                </a:highlight>
              </a:rPr>
              <a:t>Intangibles such as high performance</a:t>
            </a:r>
            <a:r>
              <a:rPr lang="en-US" sz="1200" dirty="0"/>
              <a:t>, loyalty, punctuality, respect for systems and processes and continuous improvement are ingrained in the military persona and an absolute value add for business. Coach staff members to realize the positive characteristics hiring veterans will make to the workplace and encourage support. Leadership teams should evaluate the ROI on hiring individuals with a track record of dedication to excellence and continuity, particularly for positions that commonly experience high turnover. The investment extended to hire a veteran will provide a return in multiple ways.</a:t>
            </a:r>
          </a:p>
          <a:p>
            <a:r>
              <a:rPr lang="en-US" sz="1200" dirty="0"/>
              <a:t>4. Few skills sets and "jobs" exist in the civilian workforce that do not have a direct military counterpart. The challenge most employers face is understanding the military professions that relate to the organization's needs.</a:t>
            </a:r>
          </a:p>
          <a:p>
            <a:r>
              <a:rPr lang="en-US" sz="1200" dirty="0"/>
              <a:t>Research military skills translators, and there are many of them available online. Government resources include </a:t>
            </a:r>
            <a:r>
              <a:rPr lang="en-US" sz="1200" dirty="0">
                <a:hlinkClick r:id="rId3"/>
              </a:rPr>
              <a:t>www.OnetOnline.org</a:t>
            </a:r>
            <a:r>
              <a:rPr lang="en-US" sz="1200" dirty="0"/>
              <a:t> from the US Dept. of Labor and </a:t>
            </a:r>
            <a:r>
              <a:rPr lang="en-US" sz="1200" dirty="0">
                <a:hlinkClick r:id="rId4"/>
              </a:rPr>
              <a:t>Civilian-to-Military Occupation Translator</a:t>
            </a:r>
            <a:r>
              <a:rPr lang="en-US" sz="1200" dirty="0"/>
              <a:t> at </a:t>
            </a:r>
            <a:r>
              <a:rPr lang="en-US" sz="1200" dirty="0" err="1">
                <a:hlinkClick r:id="rId5"/>
              </a:rPr>
              <a:t>CareerOneStop’s</a:t>
            </a:r>
            <a:r>
              <a:rPr lang="en-US" sz="1200" dirty="0">
                <a:hlinkClick r:id="rId5"/>
              </a:rPr>
              <a:t> Business Center</a:t>
            </a:r>
            <a:r>
              <a:rPr lang="en-US" sz="1200" dirty="0"/>
              <a:t>. </a:t>
            </a:r>
          </a:p>
          <a:p>
            <a:r>
              <a:rPr lang="en-US" sz="1200" dirty="0"/>
              <a:t>5. Organizations should evaluate candidates on skills vs. not just number of years of experience. Employers frequently do not realize the experience gained in the military is fast paced and detailed. Individuals with 6 months of exposure in a particular job function in the service may have more "hands on" time with a job task than his or her civilian counterpart with over two years in the role.</a:t>
            </a:r>
          </a:p>
          <a:p>
            <a:r>
              <a:rPr lang="en-US" sz="1200" dirty="0"/>
              <a:t>6. Recruit Military, Military Friendly.com Bradly-Morris</a:t>
            </a:r>
          </a:p>
          <a:p>
            <a:r>
              <a:rPr lang="en-US" sz="1200" dirty="0"/>
              <a:t>7. This can help show the veteran or military spouse that the company recognizes the importance of recruiting from the military population</a:t>
            </a:r>
          </a:p>
          <a:p>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8. </a:t>
            </a:r>
            <a:r>
              <a:rPr lang="en-US" sz="1200" b="0" dirty="0">
                <a:latin typeface="Calibri" panose="020F0502020204030204" pitchFamily="34" charset="0"/>
                <a:ea typeface="Calibri" panose="020F0502020204030204" pitchFamily="34" charset="0"/>
                <a:cs typeface="Calibri" panose="020F0502020204030204" pitchFamily="34" charset="0"/>
              </a:rPr>
              <a:t>Made Up Of not just  Civilians but Veterans  Who Have Made A Successful Transition To Civilian Employment</a:t>
            </a:r>
            <a:endParaRPr lang="en-US" sz="1200" b="0" cap="all" dirty="0">
              <a:latin typeface="Calibri" panose="020F0502020204030204" pitchFamily="34" charset="0"/>
              <a:ea typeface="Calibri" panose="020F0502020204030204" pitchFamily="34" charset="0"/>
              <a:cs typeface="Calibri" panose="020F0502020204030204" pitchFamily="34" charset="0"/>
            </a:endParaRPr>
          </a:p>
          <a:p>
            <a:endParaRPr lang="en-US" sz="1200" dirty="0"/>
          </a:p>
          <a:p>
            <a:pPr marL="457200" indent="-457200">
              <a:buFont typeface="Arial" panose="020B0604020202020204" pitchFamily="34" charset="0"/>
              <a:buChar char="•"/>
            </a:pPr>
            <a:endParaRPr lang="en-US" sz="2400" cap="all" dirty="0"/>
          </a:p>
          <a:p>
            <a:pPr marL="0" marR="0" lvl="0" indent="0" algn="l" defTabSz="914400" rtl="0" eaLnBrk="0" fontAlgn="base" latinLnBrk="0" hangingPunct="0">
              <a:lnSpc>
                <a:spcPct val="200000"/>
              </a:lnSpc>
              <a:spcBef>
                <a:spcPts val="0"/>
              </a:spcBef>
              <a:spcAft>
                <a:spcPts val="0"/>
              </a:spcAft>
              <a:buClrTx/>
              <a:buSzTx/>
              <a:buFont typeface="Symbol" panose="05050102010706020507" pitchFamily="18" charset="2"/>
              <a:buNone/>
              <a:tabLst/>
              <a:defRPr/>
            </a:pPr>
            <a:endParaRPr lang="en-US" sz="1200" dirty="0"/>
          </a:p>
          <a:p>
            <a:pPr marL="228600" marR="0" lvl="0" indent="-228600" algn="l" defTabSz="914400" rtl="0" eaLnBrk="0" fontAlgn="base" latinLnBrk="0" hangingPunct="0">
              <a:lnSpc>
                <a:spcPct val="200000"/>
              </a:lnSpc>
              <a:spcBef>
                <a:spcPts val="0"/>
              </a:spcBef>
              <a:spcAft>
                <a:spcPts val="0"/>
              </a:spcAft>
              <a:buClrTx/>
              <a:buSzTx/>
              <a:buFont typeface="Symbol" panose="05050102010706020507" pitchFamily="18" charset="2"/>
              <a:buAutoNum type="arabicPeriod"/>
              <a:tabLst/>
              <a:defRPr/>
            </a:pPr>
            <a:endParaRPr lang="en-US" sz="1200" dirty="0"/>
          </a:p>
          <a:p>
            <a:pPr marL="228600" marR="0" lvl="0" indent="-228600" algn="l" defTabSz="914400" rtl="0" eaLnBrk="0" fontAlgn="base" latinLnBrk="0" hangingPunct="0">
              <a:lnSpc>
                <a:spcPct val="200000"/>
              </a:lnSpc>
              <a:spcBef>
                <a:spcPts val="0"/>
              </a:spcBef>
              <a:spcAft>
                <a:spcPts val="0"/>
              </a:spcAft>
              <a:buClrTx/>
              <a:buSzTx/>
              <a:buFont typeface="Symbol" panose="05050102010706020507" pitchFamily="18" charset="2"/>
              <a:buAutoNum type="arabicPeriod"/>
              <a:tabLst/>
              <a:defRPr/>
            </a:pPr>
            <a:endParaRPr lang="en-US" sz="1200" dirty="0"/>
          </a:p>
          <a:p>
            <a:pPr marL="0" marR="0" lvl="0" indent="0">
              <a:lnSpc>
                <a:spcPct val="200000"/>
              </a:lnSpc>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pPr>
              <a:defRPr/>
            </a:pPr>
            <a:fld id="{7C871B8A-2748-4E64-802F-DDCABC6B89DC}" type="slidenum">
              <a:rPr lang="en-US" smtClean="0"/>
              <a:pPr>
                <a:defRPr/>
              </a:pPr>
              <a:t>5</a:t>
            </a:fld>
            <a:endParaRPr lang="en-US"/>
          </a:p>
        </p:txBody>
      </p:sp>
    </p:spTree>
    <p:extLst>
      <p:ext uri="{BB962C8B-B14F-4D97-AF65-F5344CB8AC3E}">
        <p14:creationId xmlns:p14="http://schemas.microsoft.com/office/powerpoint/2010/main" val="104910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i="0" dirty="0">
                <a:solidFill>
                  <a:srgbClr val="2D2D2D"/>
                </a:solidFill>
                <a:effectLst/>
                <a:latin typeface="var(--ricos-custom-p-font-family,unset)"/>
              </a:rPr>
              <a:t>match the job requirements. With military candidates, the matching of experience vs. needed skills for the job can sometimes be less clear than their civilian counterparts. Before extending the offer to a veteran candidate, ensure both you and the veteran understand how his/her experience and skills match the position. Aligning in the way increases the chances of your new hire staying</a:t>
            </a:r>
          </a:p>
          <a:p>
            <a:pPr algn="l" rtl="0" fontAlgn="base"/>
            <a:r>
              <a:rPr lang="en-US" sz="1200" b="0" i="0" dirty="0">
                <a:solidFill>
                  <a:srgbClr val="2D2D2D"/>
                </a:solidFill>
                <a:effectLst/>
                <a:latin typeface="var(--ricos-custom-p-font-family,unset)"/>
              </a:rPr>
              <a:t>2. Creating a veteran mentor program or “Buddy” program. match a veteran new hire with an existing veteran on your staff. This match may only last a few weeks to a few months and the idea is to give the new hire a person on the staff to assist in acclimating to the organization. A few regularly scheduled calls, maybe a welcome lunch, is a great way for the new hire to feel welcomed once onboard. </a:t>
            </a:r>
          </a:p>
          <a:p>
            <a:pPr algn="l" rtl="0" fontAlgn="base"/>
            <a:r>
              <a:rPr lang="en-US" sz="1200" b="0" i="0" dirty="0">
                <a:solidFill>
                  <a:srgbClr val="2D2D2D"/>
                </a:solidFill>
                <a:effectLst/>
                <a:latin typeface="var(--ricos-custom-p-font-family,unset)"/>
              </a:rPr>
              <a:t>3. Employee resource groups have been effectively used in corporate America for years and having one focused on veteran and military family concerns is a great idea for keeping your military workforce. Having a committed group of veterans working to make the work environment better for other veterans will go a long way to retaining these people.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dirty="0">
                <a:solidFill>
                  <a:srgbClr val="2D2D2D"/>
                </a:solidFill>
                <a:effectLst/>
                <a:latin typeface="var(--ricos-custom-p-font-family,unset)"/>
              </a:rPr>
              <a:t>4. It is no secret that regular recognition and praise of employees increases productivity, engagement and a likelihood of retention. A program focused on your veteran population will do the exact same thing with this specialized group. Include a write up of the veteran worker of the quarter in your monthly newsletter to employees. Committing to keeping your veteran talent is as important as committing to hire them in the first place. Simply by taking small and inexpensive steps you can help build an inclusive culture where your veteran team members feel valued, increasing the chances of them staying with your team. </a:t>
            </a:r>
            <a:endParaRPr lang="en-US" sz="1600" b="0" i="0" dirty="0">
              <a:solidFill>
                <a:srgbClr val="2D2D2D"/>
              </a:solidFill>
              <a:effectLst/>
              <a:latin typeface="var(--ricos-custom-p-font-family,unse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dirty="0">
              <a:solidFill>
                <a:srgbClr val="2D2D2D"/>
              </a:solidFill>
              <a:effectLst/>
              <a:latin typeface="var(--ricos-custom-p-font-family,unse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dirty="0">
              <a:solidFill>
                <a:srgbClr val="2D2D2D"/>
              </a:solidFill>
              <a:effectLst/>
              <a:latin typeface="var(--ricos-custom-p-font-family,unset)"/>
            </a:endParaRPr>
          </a:p>
          <a:p>
            <a:pPr algn="l" rtl="0" fontAlgn="base"/>
            <a:endParaRPr lang="en-US" sz="1200" b="0" i="0" dirty="0">
              <a:solidFill>
                <a:srgbClr val="2D2D2D"/>
              </a:solidFill>
              <a:effectLst/>
              <a:latin typeface="var(--ricos-custom-p-font-family,unset)"/>
            </a:endParaRPr>
          </a:p>
          <a:p>
            <a:pPr algn="l" rtl="0" fontAlgn="base"/>
            <a:br>
              <a:rPr lang="en-US" sz="1200" b="0" i="0" dirty="0">
                <a:solidFill>
                  <a:srgbClr val="2D2D2D"/>
                </a:solidFill>
                <a:effectLst/>
                <a:latin typeface="var(--ricos-custom-p-font-family,unset)"/>
              </a:rPr>
            </a:br>
            <a:endParaRPr lang="en-US" sz="1200" b="0" i="0" dirty="0">
              <a:solidFill>
                <a:srgbClr val="2D2D2D"/>
              </a:solidFill>
              <a:effectLst/>
              <a:latin typeface="var(--ricos-custom-p-font-family,unset)"/>
            </a:endParaRPr>
          </a:p>
          <a:p>
            <a:pPr algn="l" rtl="0" fontAlgn="base"/>
            <a:endParaRPr lang="en-US" sz="1200" b="0" i="0" dirty="0">
              <a:solidFill>
                <a:srgbClr val="2D2D2D"/>
              </a:solidFill>
              <a:effectLst/>
              <a:latin typeface="var(--ricos-custom-p-font-family,unset)"/>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1200" b="0" i="0" dirty="0">
              <a:solidFill>
                <a:srgbClr val="2D2D2D"/>
              </a:solidFill>
              <a:effectLst/>
              <a:latin typeface="var(--ricos-custom-p-font-family,unset)"/>
            </a:endParaRPr>
          </a:p>
          <a:p>
            <a:endParaRPr lang="en-US" dirty="0"/>
          </a:p>
        </p:txBody>
      </p:sp>
      <p:sp>
        <p:nvSpPr>
          <p:cNvPr id="4" name="Slide Number Placeholder 3"/>
          <p:cNvSpPr>
            <a:spLocks noGrp="1"/>
          </p:cNvSpPr>
          <p:nvPr>
            <p:ph type="sldNum" sz="quarter" idx="5"/>
          </p:nvPr>
        </p:nvSpPr>
        <p:spPr/>
        <p:txBody>
          <a:bodyPr/>
          <a:lstStyle/>
          <a:p>
            <a:pPr>
              <a:defRPr/>
            </a:pPr>
            <a:fld id="{7C871B8A-2748-4E64-802F-DDCABC6B89DC}" type="slidenum">
              <a:rPr lang="en-US" smtClean="0"/>
              <a:pPr>
                <a:defRPr/>
              </a:pPr>
              <a:t>6</a:t>
            </a:fld>
            <a:endParaRPr lang="en-US"/>
          </a:p>
        </p:txBody>
      </p:sp>
    </p:spTree>
    <p:extLst>
      <p:ext uri="{BB962C8B-B14F-4D97-AF65-F5344CB8AC3E}">
        <p14:creationId xmlns:p14="http://schemas.microsoft.com/office/powerpoint/2010/main" val="623037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C871B8A-2748-4E64-802F-DDCABC6B89DC}" type="slidenum">
              <a:rPr lang="en-US" smtClean="0"/>
              <a:pPr>
                <a:defRPr/>
              </a:pPr>
              <a:t>7</a:t>
            </a:fld>
            <a:endParaRPr lang="en-US"/>
          </a:p>
        </p:txBody>
      </p:sp>
    </p:spTree>
    <p:extLst>
      <p:ext uri="{BB962C8B-B14F-4D97-AF65-F5344CB8AC3E}">
        <p14:creationId xmlns:p14="http://schemas.microsoft.com/office/powerpoint/2010/main" val="4058105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7D80-B6ED-154C-6BF7-5E365A86B3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32CB1D-410A-A24A-0FF3-EF1F107D50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1D4D47-9F1D-2EDD-5311-25A0CE673AAF}"/>
              </a:ext>
            </a:extLst>
          </p:cNvPr>
          <p:cNvSpPr>
            <a:spLocks noGrp="1"/>
          </p:cNvSpPr>
          <p:nvPr>
            <p:ph type="dt" sz="half" idx="10"/>
          </p:nvPr>
        </p:nvSpPr>
        <p:spPr/>
        <p:txBody>
          <a:bodyPr/>
          <a:lstStyle/>
          <a:p>
            <a:fld id="{52A1BD52-4E1C-4D97-9921-CC1043C8C6CE}" type="datetimeFigureOut">
              <a:rPr lang="en-US" smtClean="0"/>
              <a:t>12/12/2023</a:t>
            </a:fld>
            <a:endParaRPr lang="en-US"/>
          </a:p>
        </p:txBody>
      </p:sp>
      <p:sp>
        <p:nvSpPr>
          <p:cNvPr id="5" name="Footer Placeholder 4">
            <a:extLst>
              <a:ext uri="{FF2B5EF4-FFF2-40B4-BE49-F238E27FC236}">
                <a16:creationId xmlns:a16="http://schemas.microsoft.com/office/drawing/2014/main" id="{B20C8F6E-AD89-69E4-5CAE-00949EE58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88D8A-A60A-A0F1-FF03-4C4140222CF4}"/>
              </a:ext>
            </a:extLst>
          </p:cNvPr>
          <p:cNvSpPr>
            <a:spLocks noGrp="1"/>
          </p:cNvSpPr>
          <p:nvPr>
            <p:ph type="sldNum" sz="quarter" idx="12"/>
          </p:nvPr>
        </p:nvSpPr>
        <p:spPr/>
        <p:txBody>
          <a:bodyPr/>
          <a:lstStyle/>
          <a:p>
            <a:fld id="{4AC85429-9304-40DB-B542-80FD2BB6127C}" type="slidenum">
              <a:rPr lang="en-US" smtClean="0"/>
              <a:t>‹#›</a:t>
            </a:fld>
            <a:endParaRPr lang="en-US"/>
          </a:p>
        </p:txBody>
      </p:sp>
    </p:spTree>
    <p:extLst>
      <p:ext uri="{BB962C8B-B14F-4D97-AF65-F5344CB8AC3E}">
        <p14:creationId xmlns:p14="http://schemas.microsoft.com/office/powerpoint/2010/main" val="58197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1164-632E-6A52-2270-38C9CFE1C0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4A7F10-BE90-6844-23A8-0B7C64B985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889DA6-D2CE-F1B7-7F18-9422FD90FB62}"/>
              </a:ext>
            </a:extLst>
          </p:cNvPr>
          <p:cNvSpPr>
            <a:spLocks noGrp="1"/>
          </p:cNvSpPr>
          <p:nvPr>
            <p:ph type="dt" sz="half" idx="10"/>
          </p:nvPr>
        </p:nvSpPr>
        <p:spPr/>
        <p:txBody>
          <a:bodyPr/>
          <a:lstStyle/>
          <a:p>
            <a:fld id="{52A1BD52-4E1C-4D97-9921-CC1043C8C6CE}" type="datetimeFigureOut">
              <a:rPr lang="en-US" smtClean="0"/>
              <a:t>12/12/2023</a:t>
            </a:fld>
            <a:endParaRPr lang="en-US"/>
          </a:p>
        </p:txBody>
      </p:sp>
      <p:sp>
        <p:nvSpPr>
          <p:cNvPr id="5" name="Footer Placeholder 4">
            <a:extLst>
              <a:ext uri="{FF2B5EF4-FFF2-40B4-BE49-F238E27FC236}">
                <a16:creationId xmlns:a16="http://schemas.microsoft.com/office/drawing/2014/main" id="{E1576D13-B01D-08D3-A6FF-4AC1FFFB9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AA523-E480-D148-11D3-C9351A7FA2E9}"/>
              </a:ext>
            </a:extLst>
          </p:cNvPr>
          <p:cNvSpPr>
            <a:spLocks noGrp="1"/>
          </p:cNvSpPr>
          <p:nvPr>
            <p:ph type="sldNum" sz="quarter" idx="12"/>
          </p:nvPr>
        </p:nvSpPr>
        <p:spPr/>
        <p:txBody>
          <a:bodyPr/>
          <a:lstStyle/>
          <a:p>
            <a:fld id="{4AC85429-9304-40DB-B542-80FD2BB6127C}" type="slidenum">
              <a:rPr lang="en-US" smtClean="0"/>
              <a:t>‹#›</a:t>
            </a:fld>
            <a:endParaRPr lang="en-US"/>
          </a:p>
        </p:txBody>
      </p:sp>
    </p:spTree>
    <p:extLst>
      <p:ext uri="{BB962C8B-B14F-4D97-AF65-F5344CB8AC3E}">
        <p14:creationId xmlns:p14="http://schemas.microsoft.com/office/powerpoint/2010/main" val="109228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5D2A3-2207-BFD3-FF33-C266CCF8A0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A2C330-D3A5-E1DD-41ED-FE25DF42A4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57688-4A0E-0F7B-5265-AA03729D9011}"/>
              </a:ext>
            </a:extLst>
          </p:cNvPr>
          <p:cNvSpPr>
            <a:spLocks noGrp="1"/>
          </p:cNvSpPr>
          <p:nvPr>
            <p:ph type="dt" sz="half" idx="10"/>
          </p:nvPr>
        </p:nvSpPr>
        <p:spPr/>
        <p:txBody>
          <a:bodyPr/>
          <a:lstStyle/>
          <a:p>
            <a:fld id="{52A1BD52-4E1C-4D97-9921-CC1043C8C6CE}" type="datetimeFigureOut">
              <a:rPr lang="en-US" smtClean="0"/>
              <a:t>12/12/2023</a:t>
            </a:fld>
            <a:endParaRPr lang="en-US"/>
          </a:p>
        </p:txBody>
      </p:sp>
      <p:sp>
        <p:nvSpPr>
          <p:cNvPr id="5" name="Footer Placeholder 4">
            <a:extLst>
              <a:ext uri="{FF2B5EF4-FFF2-40B4-BE49-F238E27FC236}">
                <a16:creationId xmlns:a16="http://schemas.microsoft.com/office/drawing/2014/main" id="{372B9C00-8873-4003-69EA-543E2282C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91179-6811-CEBF-6664-63E7120811FC}"/>
              </a:ext>
            </a:extLst>
          </p:cNvPr>
          <p:cNvSpPr>
            <a:spLocks noGrp="1"/>
          </p:cNvSpPr>
          <p:nvPr>
            <p:ph type="sldNum" sz="quarter" idx="12"/>
          </p:nvPr>
        </p:nvSpPr>
        <p:spPr/>
        <p:txBody>
          <a:bodyPr/>
          <a:lstStyle/>
          <a:p>
            <a:fld id="{4AC85429-9304-40DB-B542-80FD2BB6127C}" type="slidenum">
              <a:rPr lang="en-US" smtClean="0"/>
              <a:t>‹#›</a:t>
            </a:fld>
            <a:endParaRPr lang="en-US"/>
          </a:p>
        </p:txBody>
      </p:sp>
    </p:spTree>
    <p:extLst>
      <p:ext uri="{BB962C8B-B14F-4D97-AF65-F5344CB8AC3E}">
        <p14:creationId xmlns:p14="http://schemas.microsoft.com/office/powerpoint/2010/main" val="3294217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Logo Background Image" descr="Southern New Hampshire logo on a blue background">
            <a:extLst>
              <a:ext uri="{FF2B5EF4-FFF2-40B4-BE49-F238E27FC236}">
                <a16:creationId xmlns:a16="http://schemas.microsoft.com/office/drawing/2014/main" id="{D452D5E5-0ADC-E8FE-DD5C-C2B95903656E}"/>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10" name="Title">
            <a:extLst>
              <a:ext uri="{FF2B5EF4-FFF2-40B4-BE49-F238E27FC236}">
                <a16:creationId xmlns:a16="http://schemas.microsoft.com/office/drawing/2014/main" id="{CCE66109-8656-9BC6-84AC-68262E9D1F82}"/>
              </a:ext>
            </a:extLst>
          </p:cNvPr>
          <p:cNvSpPr>
            <a:spLocks noGrp="1"/>
          </p:cNvSpPr>
          <p:nvPr>
            <p:ph type="title"/>
          </p:nvPr>
        </p:nvSpPr>
        <p:spPr>
          <a:xfrm>
            <a:off x="1380565" y="2766484"/>
            <a:ext cx="6711576" cy="1325033"/>
          </a:xfrm>
        </p:spPr>
        <p:txBody>
          <a:bodyPr>
            <a:noAutofit/>
          </a:bodyPr>
          <a:lstStyle>
            <a:lvl1pPr marL="0" indent="0">
              <a:tabLst/>
              <a:defRPr>
                <a:solidFill>
                  <a:schemeClr val="accent4"/>
                </a:solidFill>
              </a:defRPr>
            </a:lvl1pPr>
          </a:lstStyle>
          <a:p>
            <a:endParaRPr lang="en-US"/>
          </a:p>
        </p:txBody>
      </p:sp>
      <p:sp>
        <p:nvSpPr>
          <p:cNvPr id="11" name="Subtitle">
            <a:extLst>
              <a:ext uri="{FF2B5EF4-FFF2-40B4-BE49-F238E27FC236}">
                <a16:creationId xmlns:a16="http://schemas.microsoft.com/office/drawing/2014/main" id="{741E881D-7A3D-B397-5166-74C67D2CE478}"/>
              </a:ext>
            </a:extLst>
          </p:cNvPr>
          <p:cNvSpPr>
            <a:spLocks noGrp="1"/>
          </p:cNvSpPr>
          <p:nvPr>
            <p:ph type="subTitle" idx="1"/>
          </p:nvPr>
        </p:nvSpPr>
        <p:spPr>
          <a:xfrm>
            <a:off x="1380567" y="4343121"/>
            <a:ext cx="5791200" cy="963985"/>
          </a:xfrm>
        </p:spPr>
        <p:txBody>
          <a:bodyPr>
            <a:noAutofit/>
          </a:bodyPr>
          <a:lstStyle>
            <a:lvl1pPr marL="0" indent="0" algn="l">
              <a:buNone/>
              <a:defRPr sz="28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3" name="Heading Col 1">
            <a:extLst>
              <a:ext uri="{FF2B5EF4-FFF2-40B4-BE49-F238E27FC236}">
                <a16:creationId xmlns:a16="http://schemas.microsoft.com/office/drawing/2014/main" id="{FE9BEA26-E335-ABC8-E097-9732962A2753}"/>
              </a:ext>
            </a:extLst>
          </p:cNvPr>
          <p:cNvSpPr>
            <a:spLocks noGrp="1"/>
          </p:cNvSpPr>
          <p:nvPr>
            <p:ph type="body" idx="10"/>
          </p:nvPr>
        </p:nvSpPr>
        <p:spPr>
          <a:xfrm>
            <a:off x="1380565" y="5458292"/>
            <a:ext cx="5181600" cy="823912"/>
          </a:xfrm>
        </p:spPr>
        <p:txBody>
          <a:bodyPr anchor="t" anchorCtr="0">
            <a:noAutofit/>
          </a:bodyPr>
          <a:lstStyle>
            <a:lvl1pPr marL="0" indent="0">
              <a:buNone/>
              <a:defRPr sz="1867"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Tree>
    <p:extLst>
      <p:ext uri="{BB962C8B-B14F-4D97-AF65-F5344CB8AC3E}">
        <p14:creationId xmlns:p14="http://schemas.microsoft.com/office/powerpoint/2010/main" val="1637734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220133"/>
            <a:ext cx="3932237" cy="1837267"/>
          </a:xfrm>
        </p:spPr>
        <p:txBody>
          <a:bodyPr anchor="t"/>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9305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Picture Placeholder 2"/>
          <p:cNvSpPr>
            <a:spLocks noGrp="1"/>
          </p:cNvSpPr>
          <p:nvPr>
            <p:ph type="pic" idx="1"/>
          </p:nvPr>
        </p:nvSpPr>
        <p:spPr>
          <a:xfrm>
            <a:off x="5183187" y="220132"/>
            <a:ext cx="6712479" cy="577571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5" name="Slide Number Placeholder 5"/>
          <p:cNvSpPr>
            <a:spLocks noGrp="1"/>
          </p:cNvSpPr>
          <p:nvPr>
            <p:ph type="sldNum" sz="quarter" idx="10"/>
          </p:nvPr>
        </p:nvSpPr>
        <p:spPr/>
        <p:txBody>
          <a:bodyPr/>
          <a:lstStyle>
            <a:lvl1pPr>
              <a:defRPr/>
            </a:lvl1pPr>
          </a:lstStyle>
          <a:p>
            <a:pPr>
              <a:defRPr/>
            </a:pPr>
            <a:fld id="{1FFECFCA-07EA-49BF-9169-5C9770901A63}" type="slidenum">
              <a:rPr lang="en-US"/>
              <a:pPr>
                <a:defRPr/>
              </a:pPr>
              <a:t>‹#›</a:t>
            </a:fld>
            <a:endParaRPr lang="en-US" dirty="0"/>
          </a:p>
        </p:txBody>
      </p:sp>
    </p:spTree>
    <p:extLst>
      <p:ext uri="{BB962C8B-B14F-4D97-AF65-F5344CB8AC3E}">
        <p14:creationId xmlns:p14="http://schemas.microsoft.com/office/powerpoint/2010/main" val="427310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E7A0-9523-5568-D029-8AE7294E1F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93AB5-34E6-C084-3F75-348372EAF3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DDA93-3F25-B917-95D8-88BE6636D273}"/>
              </a:ext>
            </a:extLst>
          </p:cNvPr>
          <p:cNvSpPr>
            <a:spLocks noGrp="1"/>
          </p:cNvSpPr>
          <p:nvPr>
            <p:ph type="dt" sz="half" idx="10"/>
          </p:nvPr>
        </p:nvSpPr>
        <p:spPr/>
        <p:txBody>
          <a:bodyPr/>
          <a:lstStyle/>
          <a:p>
            <a:fld id="{52A1BD52-4E1C-4D97-9921-CC1043C8C6CE}" type="datetimeFigureOut">
              <a:rPr lang="en-US" smtClean="0"/>
              <a:t>12/12/2023</a:t>
            </a:fld>
            <a:endParaRPr lang="en-US"/>
          </a:p>
        </p:txBody>
      </p:sp>
      <p:sp>
        <p:nvSpPr>
          <p:cNvPr id="5" name="Footer Placeholder 4">
            <a:extLst>
              <a:ext uri="{FF2B5EF4-FFF2-40B4-BE49-F238E27FC236}">
                <a16:creationId xmlns:a16="http://schemas.microsoft.com/office/drawing/2014/main" id="{BA6EC8A7-F515-54BA-8D88-C9C5750A0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2A720-E1A6-64A5-D284-147E3F9B065A}"/>
              </a:ext>
            </a:extLst>
          </p:cNvPr>
          <p:cNvSpPr>
            <a:spLocks noGrp="1"/>
          </p:cNvSpPr>
          <p:nvPr>
            <p:ph type="sldNum" sz="quarter" idx="12"/>
          </p:nvPr>
        </p:nvSpPr>
        <p:spPr/>
        <p:txBody>
          <a:bodyPr/>
          <a:lstStyle/>
          <a:p>
            <a:fld id="{4AC85429-9304-40DB-B542-80FD2BB6127C}" type="slidenum">
              <a:rPr lang="en-US" smtClean="0"/>
              <a:t>‹#›</a:t>
            </a:fld>
            <a:endParaRPr lang="en-US"/>
          </a:p>
        </p:txBody>
      </p:sp>
    </p:spTree>
    <p:extLst>
      <p:ext uri="{BB962C8B-B14F-4D97-AF65-F5344CB8AC3E}">
        <p14:creationId xmlns:p14="http://schemas.microsoft.com/office/powerpoint/2010/main" val="390641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47C75-E0BA-B918-8B1C-ECC8130B7D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4424A2-53BD-DF1C-7004-018EBA92B8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E31609-CBFA-A9BB-9725-129A7AE3307E}"/>
              </a:ext>
            </a:extLst>
          </p:cNvPr>
          <p:cNvSpPr>
            <a:spLocks noGrp="1"/>
          </p:cNvSpPr>
          <p:nvPr>
            <p:ph type="dt" sz="half" idx="10"/>
          </p:nvPr>
        </p:nvSpPr>
        <p:spPr/>
        <p:txBody>
          <a:bodyPr/>
          <a:lstStyle/>
          <a:p>
            <a:fld id="{52A1BD52-4E1C-4D97-9921-CC1043C8C6CE}" type="datetimeFigureOut">
              <a:rPr lang="en-US" smtClean="0"/>
              <a:t>12/12/2023</a:t>
            </a:fld>
            <a:endParaRPr lang="en-US"/>
          </a:p>
        </p:txBody>
      </p:sp>
      <p:sp>
        <p:nvSpPr>
          <p:cNvPr id="5" name="Footer Placeholder 4">
            <a:extLst>
              <a:ext uri="{FF2B5EF4-FFF2-40B4-BE49-F238E27FC236}">
                <a16:creationId xmlns:a16="http://schemas.microsoft.com/office/drawing/2014/main" id="{93ACEDEE-6FB7-D658-0FE3-FB048874A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5340F-1FBA-4543-203A-20DCF40C8330}"/>
              </a:ext>
            </a:extLst>
          </p:cNvPr>
          <p:cNvSpPr>
            <a:spLocks noGrp="1"/>
          </p:cNvSpPr>
          <p:nvPr>
            <p:ph type="sldNum" sz="quarter" idx="12"/>
          </p:nvPr>
        </p:nvSpPr>
        <p:spPr/>
        <p:txBody>
          <a:bodyPr/>
          <a:lstStyle/>
          <a:p>
            <a:fld id="{4AC85429-9304-40DB-B542-80FD2BB6127C}" type="slidenum">
              <a:rPr lang="en-US" smtClean="0"/>
              <a:t>‹#›</a:t>
            </a:fld>
            <a:endParaRPr lang="en-US"/>
          </a:p>
        </p:txBody>
      </p:sp>
    </p:spTree>
    <p:extLst>
      <p:ext uri="{BB962C8B-B14F-4D97-AF65-F5344CB8AC3E}">
        <p14:creationId xmlns:p14="http://schemas.microsoft.com/office/powerpoint/2010/main" val="421880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33DF-4A1F-BBF8-D9CE-D75B31C20C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67D5F-8D98-0331-C020-3A448F778C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0542C6-1DA7-E568-E73A-234F2A7E1A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778EED-2DF3-78AD-862B-A4F483CD2DAB}"/>
              </a:ext>
            </a:extLst>
          </p:cNvPr>
          <p:cNvSpPr>
            <a:spLocks noGrp="1"/>
          </p:cNvSpPr>
          <p:nvPr>
            <p:ph type="dt" sz="half" idx="10"/>
          </p:nvPr>
        </p:nvSpPr>
        <p:spPr/>
        <p:txBody>
          <a:bodyPr/>
          <a:lstStyle/>
          <a:p>
            <a:fld id="{52A1BD52-4E1C-4D97-9921-CC1043C8C6CE}" type="datetimeFigureOut">
              <a:rPr lang="en-US" smtClean="0"/>
              <a:t>12/12/2023</a:t>
            </a:fld>
            <a:endParaRPr lang="en-US"/>
          </a:p>
        </p:txBody>
      </p:sp>
      <p:sp>
        <p:nvSpPr>
          <p:cNvPr id="6" name="Footer Placeholder 5">
            <a:extLst>
              <a:ext uri="{FF2B5EF4-FFF2-40B4-BE49-F238E27FC236}">
                <a16:creationId xmlns:a16="http://schemas.microsoft.com/office/drawing/2014/main" id="{A297065D-3F77-F896-BC89-DD7915710C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3A20BF-EFB0-0C2E-4876-5028BF008827}"/>
              </a:ext>
            </a:extLst>
          </p:cNvPr>
          <p:cNvSpPr>
            <a:spLocks noGrp="1"/>
          </p:cNvSpPr>
          <p:nvPr>
            <p:ph type="sldNum" sz="quarter" idx="12"/>
          </p:nvPr>
        </p:nvSpPr>
        <p:spPr/>
        <p:txBody>
          <a:bodyPr/>
          <a:lstStyle/>
          <a:p>
            <a:fld id="{4AC85429-9304-40DB-B542-80FD2BB6127C}" type="slidenum">
              <a:rPr lang="en-US" smtClean="0"/>
              <a:t>‹#›</a:t>
            </a:fld>
            <a:endParaRPr lang="en-US"/>
          </a:p>
        </p:txBody>
      </p:sp>
    </p:spTree>
    <p:extLst>
      <p:ext uri="{BB962C8B-B14F-4D97-AF65-F5344CB8AC3E}">
        <p14:creationId xmlns:p14="http://schemas.microsoft.com/office/powerpoint/2010/main" val="162088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E1E4B-F0B1-A7E1-CC19-21EEA5FECA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2836C4-E694-5DD3-193F-AA9D77CA95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CB5715-E703-872F-E438-E1BFBECF8A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CACF76-C890-14FA-F883-ADEDEC756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29C349-36ED-E06F-30A9-5E0755446A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0A943B-689D-9B85-8E9C-C5C0E8B2C68B}"/>
              </a:ext>
            </a:extLst>
          </p:cNvPr>
          <p:cNvSpPr>
            <a:spLocks noGrp="1"/>
          </p:cNvSpPr>
          <p:nvPr>
            <p:ph type="dt" sz="half" idx="10"/>
          </p:nvPr>
        </p:nvSpPr>
        <p:spPr/>
        <p:txBody>
          <a:bodyPr/>
          <a:lstStyle/>
          <a:p>
            <a:fld id="{52A1BD52-4E1C-4D97-9921-CC1043C8C6CE}" type="datetimeFigureOut">
              <a:rPr lang="en-US" smtClean="0"/>
              <a:t>12/12/2023</a:t>
            </a:fld>
            <a:endParaRPr lang="en-US"/>
          </a:p>
        </p:txBody>
      </p:sp>
      <p:sp>
        <p:nvSpPr>
          <p:cNvPr id="8" name="Footer Placeholder 7">
            <a:extLst>
              <a:ext uri="{FF2B5EF4-FFF2-40B4-BE49-F238E27FC236}">
                <a16:creationId xmlns:a16="http://schemas.microsoft.com/office/drawing/2014/main" id="{AD73DD15-64F1-A3E0-1DC0-0CF82E2B21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ED6381-8E76-23FD-E942-D8726E38F1CC}"/>
              </a:ext>
            </a:extLst>
          </p:cNvPr>
          <p:cNvSpPr>
            <a:spLocks noGrp="1"/>
          </p:cNvSpPr>
          <p:nvPr>
            <p:ph type="sldNum" sz="quarter" idx="12"/>
          </p:nvPr>
        </p:nvSpPr>
        <p:spPr/>
        <p:txBody>
          <a:bodyPr/>
          <a:lstStyle/>
          <a:p>
            <a:fld id="{4AC85429-9304-40DB-B542-80FD2BB6127C}" type="slidenum">
              <a:rPr lang="en-US" smtClean="0"/>
              <a:t>‹#›</a:t>
            </a:fld>
            <a:endParaRPr lang="en-US"/>
          </a:p>
        </p:txBody>
      </p:sp>
    </p:spTree>
    <p:extLst>
      <p:ext uri="{BB962C8B-B14F-4D97-AF65-F5344CB8AC3E}">
        <p14:creationId xmlns:p14="http://schemas.microsoft.com/office/powerpoint/2010/main" val="29581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1FC1C-4D34-EFF0-8316-48B679E021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7E80B8-B6CF-021D-B40A-A3DCDF24AEAB}"/>
              </a:ext>
            </a:extLst>
          </p:cNvPr>
          <p:cNvSpPr>
            <a:spLocks noGrp="1"/>
          </p:cNvSpPr>
          <p:nvPr>
            <p:ph type="dt" sz="half" idx="10"/>
          </p:nvPr>
        </p:nvSpPr>
        <p:spPr/>
        <p:txBody>
          <a:bodyPr/>
          <a:lstStyle/>
          <a:p>
            <a:fld id="{52A1BD52-4E1C-4D97-9921-CC1043C8C6CE}" type="datetimeFigureOut">
              <a:rPr lang="en-US" smtClean="0"/>
              <a:t>12/12/2023</a:t>
            </a:fld>
            <a:endParaRPr lang="en-US"/>
          </a:p>
        </p:txBody>
      </p:sp>
      <p:sp>
        <p:nvSpPr>
          <p:cNvPr id="4" name="Footer Placeholder 3">
            <a:extLst>
              <a:ext uri="{FF2B5EF4-FFF2-40B4-BE49-F238E27FC236}">
                <a16:creationId xmlns:a16="http://schemas.microsoft.com/office/drawing/2014/main" id="{76851785-0EA5-7179-9AAE-B37334C269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B13F00-6BBA-48B8-F5B6-79BBEEFEB151}"/>
              </a:ext>
            </a:extLst>
          </p:cNvPr>
          <p:cNvSpPr>
            <a:spLocks noGrp="1"/>
          </p:cNvSpPr>
          <p:nvPr>
            <p:ph type="sldNum" sz="quarter" idx="12"/>
          </p:nvPr>
        </p:nvSpPr>
        <p:spPr/>
        <p:txBody>
          <a:bodyPr/>
          <a:lstStyle/>
          <a:p>
            <a:fld id="{4AC85429-9304-40DB-B542-80FD2BB6127C}" type="slidenum">
              <a:rPr lang="en-US" smtClean="0"/>
              <a:t>‹#›</a:t>
            </a:fld>
            <a:endParaRPr lang="en-US"/>
          </a:p>
        </p:txBody>
      </p:sp>
    </p:spTree>
    <p:extLst>
      <p:ext uri="{BB962C8B-B14F-4D97-AF65-F5344CB8AC3E}">
        <p14:creationId xmlns:p14="http://schemas.microsoft.com/office/powerpoint/2010/main" val="547596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DF16FF-83CD-0A7F-AFB2-B1A7B1AE4796}"/>
              </a:ext>
            </a:extLst>
          </p:cNvPr>
          <p:cNvSpPr>
            <a:spLocks noGrp="1"/>
          </p:cNvSpPr>
          <p:nvPr>
            <p:ph type="dt" sz="half" idx="10"/>
          </p:nvPr>
        </p:nvSpPr>
        <p:spPr/>
        <p:txBody>
          <a:bodyPr/>
          <a:lstStyle/>
          <a:p>
            <a:fld id="{52A1BD52-4E1C-4D97-9921-CC1043C8C6CE}" type="datetimeFigureOut">
              <a:rPr lang="en-US" smtClean="0"/>
              <a:t>12/12/2023</a:t>
            </a:fld>
            <a:endParaRPr lang="en-US"/>
          </a:p>
        </p:txBody>
      </p:sp>
      <p:sp>
        <p:nvSpPr>
          <p:cNvPr id="3" name="Footer Placeholder 2">
            <a:extLst>
              <a:ext uri="{FF2B5EF4-FFF2-40B4-BE49-F238E27FC236}">
                <a16:creationId xmlns:a16="http://schemas.microsoft.com/office/drawing/2014/main" id="{D60FDF8D-FF44-2F06-F318-EB7B40D2C9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ADB542-316F-7300-B046-3A5915283249}"/>
              </a:ext>
            </a:extLst>
          </p:cNvPr>
          <p:cNvSpPr>
            <a:spLocks noGrp="1"/>
          </p:cNvSpPr>
          <p:nvPr>
            <p:ph type="sldNum" sz="quarter" idx="12"/>
          </p:nvPr>
        </p:nvSpPr>
        <p:spPr/>
        <p:txBody>
          <a:bodyPr/>
          <a:lstStyle/>
          <a:p>
            <a:fld id="{4AC85429-9304-40DB-B542-80FD2BB6127C}" type="slidenum">
              <a:rPr lang="en-US" smtClean="0"/>
              <a:t>‹#›</a:t>
            </a:fld>
            <a:endParaRPr lang="en-US"/>
          </a:p>
        </p:txBody>
      </p:sp>
    </p:spTree>
    <p:extLst>
      <p:ext uri="{BB962C8B-B14F-4D97-AF65-F5344CB8AC3E}">
        <p14:creationId xmlns:p14="http://schemas.microsoft.com/office/powerpoint/2010/main" val="272959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E69E-FA9F-FC70-544E-BF886B143F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F4C240-CB1C-4BEA-A4D8-D8525740BD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46DE2F-D988-01C2-6151-4B189407B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C5CBD-A3C9-120C-D76D-FC23B6C67E4A}"/>
              </a:ext>
            </a:extLst>
          </p:cNvPr>
          <p:cNvSpPr>
            <a:spLocks noGrp="1"/>
          </p:cNvSpPr>
          <p:nvPr>
            <p:ph type="dt" sz="half" idx="10"/>
          </p:nvPr>
        </p:nvSpPr>
        <p:spPr/>
        <p:txBody>
          <a:bodyPr/>
          <a:lstStyle/>
          <a:p>
            <a:fld id="{52A1BD52-4E1C-4D97-9921-CC1043C8C6CE}" type="datetimeFigureOut">
              <a:rPr lang="en-US" smtClean="0"/>
              <a:t>12/12/2023</a:t>
            </a:fld>
            <a:endParaRPr lang="en-US"/>
          </a:p>
        </p:txBody>
      </p:sp>
      <p:sp>
        <p:nvSpPr>
          <p:cNvPr id="6" name="Footer Placeholder 5">
            <a:extLst>
              <a:ext uri="{FF2B5EF4-FFF2-40B4-BE49-F238E27FC236}">
                <a16:creationId xmlns:a16="http://schemas.microsoft.com/office/drawing/2014/main" id="{683E5F49-CFEE-C85F-17F7-EE9AC74DC3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4E350-A32C-1BC7-FB10-0C41091878AC}"/>
              </a:ext>
            </a:extLst>
          </p:cNvPr>
          <p:cNvSpPr>
            <a:spLocks noGrp="1"/>
          </p:cNvSpPr>
          <p:nvPr>
            <p:ph type="sldNum" sz="quarter" idx="12"/>
          </p:nvPr>
        </p:nvSpPr>
        <p:spPr/>
        <p:txBody>
          <a:bodyPr/>
          <a:lstStyle/>
          <a:p>
            <a:fld id="{4AC85429-9304-40DB-B542-80FD2BB6127C}" type="slidenum">
              <a:rPr lang="en-US" smtClean="0"/>
              <a:t>‹#›</a:t>
            </a:fld>
            <a:endParaRPr lang="en-US"/>
          </a:p>
        </p:txBody>
      </p:sp>
    </p:spTree>
    <p:extLst>
      <p:ext uri="{BB962C8B-B14F-4D97-AF65-F5344CB8AC3E}">
        <p14:creationId xmlns:p14="http://schemas.microsoft.com/office/powerpoint/2010/main" val="3435175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9A63-633A-C167-AB3A-8A708B537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A1949-5526-5D47-4D6C-E57E144A1E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60CC01-A3DA-E6D0-5D05-A5193F283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223ED5-BBC9-8A94-FDFB-CF7959404796}"/>
              </a:ext>
            </a:extLst>
          </p:cNvPr>
          <p:cNvSpPr>
            <a:spLocks noGrp="1"/>
          </p:cNvSpPr>
          <p:nvPr>
            <p:ph type="dt" sz="half" idx="10"/>
          </p:nvPr>
        </p:nvSpPr>
        <p:spPr/>
        <p:txBody>
          <a:bodyPr/>
          <a:lstStyle/>
          <a:p>
            <a:fld id="{52A1BD52-4E1C-4D97-9921-CC1043C8C6CE}" type="datetimeFigureOut">
              <a:rPr lang="en-US" smtClean="0"/>
              <a:t>12/12/2023</a:t>
            </a:fld>
            <a:endParaRPr lang="en-US"/>
          </a:p>
        </p:txBody>
      </p:sp>
      <p:sp>
        <p:nvSpPr>
          <p:cNvPr id="6" name="Footer Placeholder 5">
            <a:extLst>
              <a:ext uri="{FF2B5EF4-FFF2-40B4-BE49-F238E27FC236}">
                <a16:creationId xmlns:a16="http://schemas.microsoft.com/office/drawing/2014/main" id="{9AB09C8B-0FD0-48A8-FFA9-C7C0DA61E3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7D779E-49E8-3166-D65A-B846C1825693}"/>
              </a:ext>
            </a:extLst>
          </p:cNvPr>
          <p:cNvSpPr>
            <a:spLocks noGrp="1"/>
          </p:cNvSpPr>
          <p:nvPr>
            <p:ph type="sldNum" sz="quarter" idx="12"/>
          </p:nvPr>
        </p:nvSpPr>
        <p:spPr/>
        <p:txBody>
          <a:bodyPr/>
          <a:lstStyle/>
          <a:p>
            <a:fld id="{4AC85429-9304-40DB-B542-80FD2BB6127C}" type="slidenum">
              <a:rPr lang="en-US" smtClean="0"/>
              <a:t>‹#›</a:t>
            </a:fld>
            <a:endParaRPr lang="en-US"/>
          </a:p>
        </p:txBody>
      </p:sp>
    </p:spTree>
    <p:extLst>
      <p:ext uri="{BB962C8B-B14F-4D97-AF65-F5344CB8AC3E}">
        <p14:creationId xmlns:p14="http://schemas.microsoft.com/office/powerpoint/2010/main" val="208979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83607-B488-09A2-9EA5-971BDB57F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1F0C5E-9F41-BDD1-2DCA-E308B394A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93862-EF11-B6AB-8743-80F37534B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1BD52-4E1C-4D97-9921-CC1043C8C6CE}" type="datetimeFigureOut">
              <a:rPr lang="en-US" smtClean="0"/>
              <a:t>12/12/2023</a:t>
            </a:fld>
            <a:endParaRPr lang="en-US"/>
          </a:p>
        </p:txBody>
      </p:sp>
      <p:sp>
        <p:nvSpPr>
          <p:cNvPr id="5" name="Footer Placeholder 4">
            <a:extLst>
              <a:ext uri="{FF2B5EF4-FFF2-40B4-BE49-F238E27FC236}">
                <a16:creationId xmlns:a16="http://schemas.microsoft.com/office/drawing/2014/main" id="{C3C8BF51-1340-E400-29E5-065374998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D4BF9A-8F04-CDDE-91F8-337301E5A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85429-9304-40DB-B542-80FD2BB6127C}" type="slidenum">
              <a:rPr lang="en-US" smtClean="0"/>
              <a:t>‹#›</a:t>
            </a:fld>
            <a:endParaRPr lang="en-US"/>
          </a:p>
        </p:txBody>
      </p:sp>
    </p:spTree>
    <p:extLst>
      <p:ext uri="{BB962C8B-B14F-4D97-AF65-F5344CB8AC3E}">
        <p14:creationId xmlns:p14="http://schemas.microsoft.com/office/powerpoint/2010/main" val="1793752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hyperlink" Target="https://www.military.com/hiring-veterans/resources/10-reasons-to-hire-vets.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hyperlink" Target="https://info.recruitics.com/blog/veteran-recruitment-a-multi-pronged-journey"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www.veteranstaffingnetwork.org/post/4-ways-to-retain-your-veteran-talent" TargetMode="External"/><Relationship Id="rId3" Type="http://schemas.openxmlformats.org/officeDocument/2006/relationships/hyperlink" Target="https://www.ceo-review.com/the-key-to-staff-retention-and-recruitment-understanding-employees-post-pandemic-work-perks-must-have/" TargetMode="External"/><Relationship Id="rId7" Type="http://schemas.openxmlformats.org/officeDocument/2006/relationships/hyperlink" Target="https://www.military.com/hiring-veterans/resources/10-reasons-to-hire-vets.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militarybases.com/uncategorized/military-veterans-careers/" TargetMode="External"/><Relationship Id="rId5" Type="http://schemas.openxmlformats.org/officeDocument/2006/relationships/hyperlink" Target="https://info.recruitics.com/blog/veteran-recruitment-a-multi-pronged-journey" TargetMode="External"/><Relationship Id="rId4" Type="http://schemas.openxmlformats.org/officeDocument/2006/relationships/hyperlink" Target="https://encrypted-tbn0.gstatic.com/images?q=tbn:ANd9GcR-4jonYmOj6hsdkogd30mubnS_1F9ay0Ph1Q&amp;usqp=CA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9F28849-DC9E-F56B-9892-42082F96FF01}"/>
              </a:ext>
            </a:extLst>
          </p:cNvPr>
          <p:cNvSpPr>
            <a:spLocks noGrp="1"/>
          </p:cNvSpPr>
          <p:nvPr>
            <p:ph type="title"/>
          </p:nvPr>
        </p:nvSpPr>
        <p:spPr>
          <a:xfrm>
            <a:off x="791029" y="2950027"/>
            <a:ext cx="11400971" cy="2913743"/>
          </a:xfrm>
        </p:spPr>
        <p:txBody>
          <a:bodyPr/>
          <a:lstStyle/>
          <a:p>
            <a:pPr algn="ctr"/>
            <a:r>
              <a:rPr lang="en-US" dirty="0">
                <a:solidFill>
                  <a:srgbClr val="FDB913"/>
                </a:solidFill>
                <a:latin typeface="Arial"/>
                <a:cs typeface="Arial"/>
              </a:rPr>
              <a:t>Recruiting &amp; Retaining Veteran Talent</a:t>
            </a:r>
            <a:br>
              <a:rPr lang="en-US" dirty="0">
                <a:solidFill>
                  <a:srgbClr val="FDB913"/>
                </a:solidFill>
                <a:latin typeface="Arial"/>
                <a:cs typeface="Arial"/>
              </a:rPr>
            </a:br>
            <a:br>
              <a:rPr lang="en-US" dirty="0">
                <a:solidFill>
                  <a:srgbClr val="FDB913"/>
                </a:solidFill>
                <a:latin typeface="Arial"/>
                <a:cs typeface="Arial"/>
              </a:rPr>
            </a:br>
            <a:r>
              <a:rPr lang="en-US" dirty="0">
                <a:solidFill>
                  <a:srgbClr val="FDB913"/>
                </a:solidFill>
                <a:latin typeface="Arial"/>
                <a:cs typeface="Arial"/>
              </a:rPr>
              <a:t>Prepared by:</a:t>
            </a:r>
            <a:br>
              <a:rPr lang="en-US" dirty="0">
                <a:solidFill>
                  <a:srgbClr val="FDB913"/>
                </a:solidFill>
                <a:latin typeface="Arial"/>
                <a:cs typeface="Arial"/>
              </a:rPr>
            </a:br>
            <a:r>
              <a:rPr lang="en-US" dirty="0">
                <a:solidFill>
                  <a:srgbClr val="FDB913"/>
                </a:solidFill>
                <a:latin typeface="Arial"/>
                <a:cs typeface="Arial"/>
              </a:rPr>
              <a:t> </a:t>
            </a:r>
            <a:br>
              <a:rPr lang="en-US" dirty="0">
                <a:solidFill>
                  <a:srgbClr val="FDB913"/>
                </a:solidFill>
                <a:latin typeface="Arial"/>
                <a:cs typeface="Arial"/>
              </a:rPr>
            </a:br>
            <a:r>
              <a:rPr lang="en-US" dirty="0">
                <a:solidFill>
                  <a:srgbClr val="FDB913"/>
                </a:solidFill>
                <a:latin typeface="Arial"/>
                <a:cs typeface="Arial"/>
              </a:rPr>
              <a:t>Jim Lindsay</a:t>
            </a:r>
            <a:br>
              <a:rPr lang="en-US" dirty="0">
                <a:solidFill>
                  <a:srgbClr val="FDB913"/>
                </a:solidFill>
                <a:latin typeface="Arial"/>
                <a:cs typeface="Arial"/>
              </a:rPr>
            </a:br>
            <a:r>
              <a:rPr lang="en-US" dirty="0">
                <a:solidFill>
                  <a:srgbClr val="FDB913"/>
                </a:solidFill>
                <a:latin typeface="Arial"/>
                <a:cs typeface="Arial"/>
              </a:rPr>
              <a:t>Military Employer Relations Partner</a:t>
            </a:r>
            <a:br>
              <a:rPr lang="en-US" dirty="0">
                <a:solidFill>
                  <a:srgbClr val="FDB913"/>
                </a:solidFill>
                <a:latin typeface="Arial"/>
                <a:cs typeface="Arial"/>
              </a:rPr>
            </a:br>
            <a:r>
              <a:rPr lang="en-US" dirty="0">
                <a:solidFill>
                  <a:srgbClr val="FDB913"/>
                </a:solidFill>
                <a:latin typeface="Arial"/>
                <a:cs typeface="Arial"/>
              </a:rPr>
              <a:t>Southern New Hampshire University</a:t>
            </a:r>
            <a:br>
              <a:rPr lang="en-US" dirty="0">
                <a:solidFill>
                  <a:srgbClr val="FDB913"/>
                </a:solidFill>
                <a:latin typeface="Arial"/>
                <a:cs typeface="Arial"/>
              </a:rPr>
            </a:br>
            <a:endParaRPr lang="en-US" dirty="0">
              <a:solidFill>
                <a:srgbClr val="FDB913"/>
              </a:solidFill>
            </a:endParaRPr>
          </a:p>
        </p:txBody>
      </p:sp>
    </p:spTree>
    <p:extLst>
      <p:ext uri="{BB962C8B-B14F-4D97-AF65-F5344CB8AC3E}">
        <p14:creationId xmlns:p14="http://schemas.microsoft.com/office/powerpoint/2010/main" val="222064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7F62D6A-C6DE-F3CF-EA8E-ACD5B2B0FC4C}"/>
              </a:ext>
            </a:extLst>
          </p:cNvPr>
          <p:cNvSpPr>
            <a:spLocks noGrp="1"/>
          </p:cNvSpPr>
          <p:nvPr>
            <p:ph type="title"/>
          </p:nvPr>
        </p:nvSpPr>
        <p:spPr>
          <a:xfrm>
            <a:off x="839788" y="220133"/>
            <a:ext cx="3932237" cy="1837267"/>
          </a:xfrm>
        </p:spPr>
        <p:txBody>
          <a:bodyPr vert="horz" wrap="square" lIns="121920" tIns="60960" rIns="121920" bIns="60960" numCol="1" rtlCol="0" anchor="t" anchorCtr="0" compatLnSpc="1">
            <a:prstTxWarp prst="textNoShape">
              <a:avLst/>
            </a:prstTxWarp>
            <a:normAutofit/>
          </a:bodyPr>
          <a:lstStyle/>
          <a:p>
            <a:r>
              <a:rPr lang="en-US" b="1"/>
              <a:t>Thank You, Veterans</a:t>
            </a:r>
          </a:p>
          <a:p>
            <a:endParaRPr lang="en-US" dirty="0"/>
          </a:p>
        </p:txBody>
      </p:sp>
      <p:sp>
        <p:nvSpPr>
          <p:cNvPr id="13" name="Slide Number Placeholder 4">
            <a:extLst>
              <a:ext uri="{FF2B5EF4-FFF2-40B4-BE49-F238E27FC236}">
                <a16:creationId xmlns:a16="http://schemas.microsoft.com/office/drawing/2014/main" id="{4CE62F0C-0161-2190-F5AE-67DE3CAF5317}"/>
              </a:ext>
            </a:extLst>
          </p:cNvPr>
          <p:cNvSpPr>
            <a:spLocks noGrp="1"/>
          </p:cNvSpPr>
          <p:nvPr>
            <p:ph type="sldNum" sz="quarter" idx="10"/>
          </p:nvPr>
        </p:nvSpPr>
        <p:spPr>
          <a:xfrm>
            <a:off x="838200" y="6235700"/>
            <a:ext cx="2743200" cy="365125"/>
          </a:xfrm>
        </p:spPr>
        <p:txBody>
          <a:bodyPr/>
          <a:lstStyle/>
          <a:p>
            <a:pPr>
              <a:spcAft>
                <a:spcPts val="600"/>
              </a:spcAft>
              <a:defRPr/>
            </a:pPr>
            <a:fld id="{1FFECFCA-07EA-49BF-9169-5C9770901A63}" type="slidenum">
              <a:rPr lang="en-US"/>
              <a:pPr>
                <a:spcAft>
                  <a:spcPts val="600"/>
                </a:spcAft>
                <a:defRPr/>
              </a:pPr>
              <a:t>2</a:t>
            </a:fld>
            <a:endParaRPr lang="en-US"/>
          </a:p>
        </p:txBody>
      </p:sp>
      <p:pic>
        <p:nvPicPr>
          <p:cNvPr id="3" name="Picture 2" descr="A person in a uniform smiling&#10;&#10;Description automatically generated">
            <a:extLst>
              <a:ext uri="{FF2B5EF4-FFF2-40B4-BE49-F238E27FC236}">
                <a16:creationId xmlns:a16="http://schemas.microsoft.com/office/drawing/2014/main" id="{EF673430-1ED1-E732-25DB-BAE2DC40DD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7302" y="220133"/>
            <a:ext cx="2910476" cy="3810366"/>
          </a:xfrm>
          <a:prstGeom prst="rect">
            <a:avLst/>
          </a:prstGeom>
        </p:spPr>
      </p:pic>
      <p:pic>
        <p:nvPicPr>
          <p:cNvPr id="6" name="Picture 5" descr="A person wearing a hat&#10;&#10;Description automatically generated">
            <a:extLst>
              <a:ext uri="{FF2B5EF4-FFF2-40B4-BE49-F238E27FC236}">
                <a16:creationId xmlns:a16="http://schemas.microsoft.com/office/drawing/2014/main" id="{D5DE6BD9-2B14-4869-E2F7-208C82B5E1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501" b="16288"/>
          <a:stretch/>
        </p:blipFill>
        <p:spPr>
          <a:xfrm>
            <a:off x="1280176" y="762622"/>
            <a:ext cx="2669552" cy="3810366"/>
          </a:xfrm>
          <a:prstGeom prst="rect">
            <a:avLst/>
          </a:prstGeom>
        </p:spPr>
      </p:pic>
      <p:pic>
        <p:nvPicPr>
          <p:cNvPr id="8" name="Picture 7" descr="A group of men standing together&#10;&#10;Description automatically generated">
            <a:extLst>
              <a:ext uri="{FF2B5EF4-FFF2-40B4-BE49-F238E27FC236}">
                <a16:creationId xmlns:a16="http://schemas.microsoft.com/office/drawing/2014/main" id="{D7D81852-9EBD-B7DD-C59B-879937285BE8}"/>
              </a:ext>
            </a:extLst>
          </p:cNvPr>
          <p:cNvPicPr>
            <a:picLocks noChangeAspect="1"/>
          </p:cNvPicPr>
          <p:nvPr/>
        </p:nvPicPr>
        <p:blipFill rotWithShape="1">
          <a:blip r:embed="rId5" cstate="print">
            <a:grayscl/>
            <a:extLst>
              <a:ext uri="{28A0092B-C50C-407E-A947-70E740481C1C}">
                <a14:useLocalDpi xmlns:a14="http://schemas.microsoft.com/office/drawing/2010/main" val="0"/>
              </a:ext>
            </a:extLst>
          </a:blip>
          <a:srcRect l="6996" t="16522" r="50000" b="41884"/>
          <a:stretch/>
        </p:blipFill>
        <p:spPr>
          <a:xfrm>
            <a:off x="4514850" y="933395"/>
            <a:ext cx="3932238" cy="2852531"/>
          </a:xfrm>
          <a:prstGeom prst="rect">
            <a:avLst/>
          </a:prstGeom>
        </p:spPr>
      </p:pic>
      <p:pic>
        <p:nvPicPr>
          <p:cNvPr id="1026" name="Picture 2" descr="Ernesto Chapa">
            <a:extLst>
              <a:ext uri="{FF2B5EF4-FFF2-40B4-BE49-F238E27FC236}">
                <a16:creationId xmlns:a16="http://schemas.microsoft.com/office/drawing/2014/main" id="{A97DAF5B-2139-8A12-9F7E-DF5AFD53F846}"/>
              </a:ext>
            </a:extLst>
          </p:cNvPr>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l="2000" t="23306" r="33250" b="10444"/>
          <a:stretch/>
        </p:blipFill>
        <p:spPr bwMode="auto">
          <a:xfrm>
            <a:off x="3240704" y="4756955"/>
            <a:ext cx="1838325" cy="18809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y Summers">
            <a:extLst>
              <a:ext uri="{FF2B5EF4-FFF2-40B4-BE49-F238E27FC236}">
                <a16:creationId xmlns:a16="http://schemas.microsoft.com/office/drawing/2014/main" id="{CA110500-2677-8B7D-D195-300B3E933CE3}"/>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919144" y="4756955"/>
            <a:ext cx="1843870" cy="18438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file photo of David L. Munn CVCS, CMCS, CCTC, MS, M.Ed.">
            <a:extLst>
              <a:ext uri="{FF2B5EF4-FFF2-40B4-BE49-F238E27FC236}">
                <a16:creationId xmlns:a16="http://schemas.microsoft.com/office/drawing/2014/main" id="{E515B192-5198-AD1C-E89B-C22FB3D946AF}"/>
              </a:ext>
            </a:extLst>
          </p:cNvPr>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8095095" y="4320469"/>
            <a:ext cx="1880912" cy="18809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file photo of Andrea Rathbun, MA, Veteran, Military Spouse">
            <a:extLst>
              <a:ext uri="{FF2B5EF4-FFF2-40B4-BE49-F238E27FC236}">
                <a16:creationId xmlns:a16="http://schemas.microsoft.com/office/drawing/2014/main" id="{CAB8F425-B901-4C35-5659-B5F5BF6668B6}"/>
              </a:ext>
            </a:extLst>
          </p:cNvPr>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10192579" y="4320469"/>
            <a:ext cx="1880912" cy="18809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erson smiling for a picture&#10;&#10;Description automatically generated">
            <a:extLst>
              <a:ext uri="{FF2B5EF4-FFF2-40B4-BE49-F238E27FC236}">
                <a16:creationId xmlns:a16="http://schemas.microsoft.com/office/drawing/2014/main" id="{C21B542F-E0D9-54C7-DFFB-84784321F824}"/>
              </a:ext>
            </a:extLst>
          </p:cNvPr>
          <p:cNvPicPr>
            <a:picLocks noChangeAspect="1"/>
          </p:cNvPicPr>
          <p:nvPr/>
        </p:nvPicPr>
        <p:blipFill>
          <a:blip r:embed="rId10" cstate="print">
            <a:grayscl/>
            <a:extLst>
              <a:ext uri="{28A0092B-C50C-407E-A947-70E740481C1C}">
                <a14:useLocalDpi xmlns:a14="http://schemas.microsoft.com/office/drawing/2010/main" val="0"/>
              </a:ext>
            </a:extLst>
          </a:blip>
          <a:stretch>
            <a:fillRect/>
          </a:stretch>
        </p:blipFill>
        <p:spPr>
          <a:xfrm>
            <a:off x="5452078" y="4059733"/>
            <a:ext cx="2069994" cy="2683976"/>
          </a:xfrm>
          <a:prstGeom prst="rect">
            <a:avLst/>
          </a:prstGeom>
        </p:spPr>
      </p:pic>
    </p:spTree>
    <p:extLst>
      <p:ext uri="{BB962C8B-B14F-4D97-AF65-F5344CB8AC3E}">
        <p14:creationId xmlns:p14="http://schemas.microsoft.com/office/powerpoint/2010/main" val="255807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958229" y="1274912"/>
            <a:ext cx="7756778" cy="1384995"/>
          </a:xfrm>
          <a:prstGeom prst="rect">
            <a:avLst/>
          </a:prstGeom>
        </p:spPr>
        <p:txBody>
          <a:bodyPr lIns="0" tIns="0" rIns="0" bIns="0" rtlCol="0" anchor="t">
            <a:spAutoFit/>
          </a:bodyPr>
          <a:lstStyle/>
          <a:p>
            <a:pPr algn="ctr">
              <a:lnSpc>
                <a:spcPts val="3577"/>
              </a:lnSpc>
            </a:pPr>
            <a:r>
              <a:rPr lang="en-US" sz="3375" spc="168" dirty="0">
                <a:solidFill>
                  <a:srgbClr val="FFFFFF"/>
                </a:solidFill>
                <a:latin typeface="Ubuntu"/>
              </a:rPr>
              <a:t>REMOTE WORK FOR A</a:t>
            </a:r>
          </a:p>
          <a:p>
            <a:pPr algn="ctr">
              <a:lnSpc>
                <a:spcPts val="3577"/>
              </a:lnSpc>
            </a:pPr>
            <a:r>
              <a:rPr lang="en-US" sz="3375" spc="168" dirty="0">
                <a:solidFill>
                  <a:srgbClr val="FFFFFF"/>
                </a:solidFill>
                <a:latin typeface="Ubuntu"/>
              </a:rPr>
              <a:t>MILITARY-CONNECTED ARMYWORKFORCE</a:t>
            </a:r>
          </a:p>
        </p:txBody>
      </p:sp>
      <p:sp>
        <p:nvSpPr>
          <p:cNvPr id="6" name="TextBox 5"/>
          <p:cNvSpPr txBox="1"/>
          <p:nvPr/>
        </p:nvSpPr>
        <p:spPr>
          <a:xfrm>
            <a:off x="484094" y="184416"/>
            <a:ext cx="11887996" cy="3016210"/>
          </a:xfrm>
          <a:prstGeom prst="rect">
            <a:avLst/>
          </a:prstGeom>
          <a:noFill/>
        </p:spPr>
        <p:txBody>
          <a:bodyPr wrap="square" rtlCol="0">
            <a:spAutoFit/>
          </a:bodyPr>
          <a:lstStyle/>
          <a:p>
            <a:pPr algn="ctr"/>
            <a:endParaRPr lang="en-US" sz="3200" b="1" dirty="0"/>
          </a:p>
          <a:p>
            <a:pPr algn="ctr"/>
            <a:endParaRPr lang="en-US" sz="3200" b="1" u="sng" dirty="0"/>
          </a:p>
          <a:p>
            <a:pPr algn="ctr"/>
            <a:endParaRPr lang="en-US" sz="3200" b="1" u="sng" dirty="0"/>
          </a:p>
          <a:p>
            <a:pPr algn="ctr"/>
            <a:endParaRPr lang="en-US" sz="3200" b="1" u="sng" dirty="0"/>
          </a:p>
          <a:p>
            <a:pPr algn="ctr"/>
            <a:endParaRPr lang="en-US" sz="1600" b="1" u="sng" dirty="0"/>
          </a:p>
          <a:p>
            <a:endParaRPr lang="en-US" sz="2800" b="1" dirty="0"/>
          </a:p>
          <a:p>
            <a:endParaRPr lang="en-US" b="1" dirty="0"/>
          </a:p>
        </p:txBody>
      </p:sp>
      <p:sp>
        <p:nvSpPr>
          <p:cNvPr id="2" name="Rectangle 1">
            <a:extLst>
              <a:ext uri="{FF2B5EF4-FFF2-40B4-BE49-F238E27FC236}">
                <a16:creationId xmlns:a16="http://schemas.microsoft.com/office/drawing/2014/main" id="{D49FA5E1-2DDC-8F41-FA60-37B688C58DDD}"/>
              </a:ext>
            </a:extLst>
          </p:cNvPr>
          <p:cNvSpPr>
            <a:spLocks noChangeArrowheads="1"/>
          </p:cNvSpPr>
          <p:nvPr/>
        </p:nvSpPr>
        <p:spPr bwMode="auto">
          <a:xfrm>
            <a:off x="703072" y="973736"/>
            <a:ext cx="9841557" cy="511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Veterans</a:t>
            </a:r>
            <a:r>
              <a:rPr lang="en-US" altLang="en-US" sz="2400" b="1" u="sng" dirty="0">
                <a:latin typeface="Calibri" panose="020F0502020204030204" pitchFamily="34" charset="0"/>
                <a:ea typeface="Calibri" panose="020F0502020204030204" pitchFamily="34" charset="0"/>
                <a:cs typeface="Calibri" panose="020F0502020204030204" pitchFamily="34" charset="0"/>
              </a:rPr>
              <a:t> </a:t>
            </a:r>
            <a:r>
              <a:rPr kumimoji="0" lang="en-US" altLang="en-US" sz="2400" b="1" i="0" u="sng"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Are……</a:t>
            </a:r>
            <a:endParaRPr kumimoji="0" lang="en-US" altLang="en-US" sz="2400" b="0" i="0" u="sng"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457200" indent="-457200">
              <a:buFont typeface="Arial" panose="020B0604020202020204" pitchFamily="34" charset="0"/>
              <a:buChar char="•"/>
            </a:pPr>
            <a:r>
              <a:rPr kumimoji="0" lang="en-US" altLang="en-US" sz="32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Entrepreneurial</a:t>
            </a:r>
            <a:r>
              <a:rPr kumimoji="0" lang="en-US" altLang="en-US" sz="32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Trustworthy</a:t>
            </a:r>
            <a:endParaRPr kumimoji="0" lang="en-US" altLang="en-US" sz="32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3200" b="1" i="0" dirty="0">
                <a:effectLst/>
                <a:latin typeface="Calibri" panose="020F0502020204030204" pitchFamily="34" charset="0"/>
                <a:ea typeface="Calibri" panose="020F0502020204030204" pitchFamily="34" charset="0"/>
                <a:cs typeface="Calibri" panose="020F0502020204030204" pitchFamily="34" charset="0"/>
              </a:rPr>
              <a:t>Adept at Transferring Skills Across Contexts and Tasks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3200" b="1" dirty="0">
                <a:latin typeface="Calibri" panose="020F0502020204030204" pitchFamily="34" charset="0"/>
                <a:ea typeface="Calibri" panose="020F0502020204030204" pitchFamily="34" charset="0"/>
                <a:cs typeface="Calibri" panose="020F0502020204030204" pitchFamily="34" charset="0"/>
              </a:rPr>
              <a:t>Resilient &amp; Adaptable</a:t>
            </a:r>
            <a:endParaRPr kumimoji="0" lang="en-US" altLang="en-US" sz="32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T</a:t>
            </a:r>
            <a:r>
              <a:rPr lang="en-US" altLang="en-US" sz="3200" b="1" dirty="0">
                <a:latin typeface="Calibri" panose="020F0502020204030204" pitchFamily="34" charset="0"/>
                <a:ea typeface="Calibri" panose="020F0502020204030204" pitchFamily="34" charset="0"/>
                <a:cs typeface="Calibri" panose="020F0502020204030204" pitchFamily="34" charset="0"/>
              </a:rPr>
              <a:t>eam-Builders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3200" b="1" dirty="0">
                <a:latin typeface="Calibri" panose="020F0502020204030204" pitchFamily="34" charset="0"/>
                <a:ea typeface="Calibri" panose="020F0502020204030204" pitchFamily="34" charset="0"/>
                <a:cs typeface="Calibri" panose="020F0502020204030204" pitchFamily="34" charset="0"/>
              </a:rPr>
              <a:t>Multi-Cultural </a:t>
            </a:r>
            <a:r>
              <a:rPr kumimoji="0" lang="en-US" altLang="en-US" sz="32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&amp; Skilled in Diverse </a:t>
            </a:r>
            <a:r>
              <a:rPr lang="en-US" altLang="en-US" sz="3200" b="1" dirty="0">
                <a:latin typeface="Calibri" panose="020F0502020204030204" pitchFamily="34" charset="0"/>
                <a:ea typeface="Calibri" panose="020F0502020204030204" pitchFamily="34" charset="0"/>
                <a:cs typeface="Calibri" panose="020F0502020204030204" pitchFamily="34" charset="0"/>
              </a:rPr>
              <a:t>W</a:t>
            </a:r>
            <a:r>
              <a:rPr kumimoji="0" lang="en-US" altLang="en-US" sz="32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ork </a:t>
            </a:r>
            <a:r>
              <a:rPr lang="en-US" altLang="en-US" sz="3200" b="1" dirty="0">
                <a:latin typeface="Calibri" panose="020F0502020204030204" pitchFamily="34" charset="0"/>
                <a:ea typeface="Calibri" panose="020F0502020204030204" pitchFamily="34" charset="0"/>
                <a:cs typeface="Calibri" panose="020F0502020204030204" pitchFamily="34" charset="0"/>
              </a:rPr>
              <a:t>S</a:t>
            </a:r>
            <a:r>
              <a:rPr kumimoji="0" lang="en-US" altLang="en-US" sz="32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ettings</a:t>
            </a:r>
            <a:endParaRPr kumimoji="0" lang="en-US" altLang="en-US" sz="32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kumimoji="0" lang="en-US" altLang="en-US" sz="32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C</a:t>
            </a:r>
            <a:r>
              <a:rPr lang="en-US" altLang="en-US" sz="3200" b="1" dirty="0">
                <a:latin typeface="Calibri" panose="020F0502020204030204" pitchFamily="34" charset="0"/>
                <a:ea typeface="Calibri" panose="020F0502020204030204" pitchFamily="34" charset="0"/>
                <a:cs typeface="Calibri" panose="020F0502020204030204" pitchFamily="34" charset="0"/>
              </a:rPr>
              <a:t>omfortable and Adept in Discontinuous Environments</a:t>
            </a:r>
          </a:p>
          <a:p>
            <a:pPr marL="457200" indent="-457200">
              <a:buFont typeface="Arial" panose="020B0604020202020204" pitchFamily="34" charset="0"/>
              <a:buChar char="•"/>
            </a:pPr>
            <a:r>
              <a:rPr lang="en-US" altLang="en-US" sz="3200" b="1" dirty="0">
                <a:latin typeface="Calibri" panose="020F0502020204030204" pitchFamily="34" charset="0"/>
                <a:ea typeface="Calibri" panose="020F0502020204030204" pitchFamily="34" charset="0"/>
                <a:cs typeface="Calibri" panose="020F0502020204030204" pitchFamily="34" charset="0"/>
              </a:rPr>
              <a:t>Able to Save Your Company Money </a:t>
            </a:r>
            <a:endParaRPr kumimoji="0" lang="en-US" altLang="en-US" sz="32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EA151316-D0A4-55C3-D472-8A5EBE2BBDB0}"/>
              </a:ext>
            </a:extLst>
          </p:cNvPr>
          <p:cNvSpPr txBox="1"/>
          <p:nvPr/>
        </p:nvSpPr>
        <p:spPr>
          <a:xfrm>
            <a:off x="622487" y="6380132"/>
            <a:ext cx="4266266" cy="553998"/>
          </a:xfrm>
          <a:prstGeom prst="rect">
            <a:avLst/>
          </a:prstGeom>
          <a:noFill/>
        </p:spPr>
        <p:txBody>
          <a:bodyPr wrap="square" rtlCol="0">
            <a:spAutoFit/>
          </a:bodyPr>
          <a:lstStyle/>
          <a:p>
            <a:r>
              <a:rPr lang="en-US" sz="6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Military.Com</a:t>
            </a:r>
            <a:r>
              <a:rPr lang="en-US" sz="6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N,D., 10 Reasons Why Employers Want to Hire Veterans. Based on Real Research, Retrieved from: </a:t>
            </a:r>
            <a:r>
              <a:rPr lang="en-US" sz="6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https://www.military.com/hiring-veterans/resources/10-reasons-to-hire-vets.html</a:t>
            </a:r>
            <a:r>
              <a:rPr lang="en-US" sz="6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Military Veterans Career Transition – Military Bases">
            <a:extLst>
              <a:ext uri="{FF2B5EF4-FFF2-40B4-BE49-F238E27FC236}">
                <a16:creationId xmlns:a16="http://schemas.microsoft.com/office/drawing/2014/main" id="{82093A8B-1F1B-B164-9B96-0F55EA1B43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7446" y="301175"/>
            <a:ext cx="2604745" cy="194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74188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958229" y="1274912"/>
            <a:ext cx="7756778" cy="1384995"/>
          </a:xfrm>
          <a:prstGeom prst="rect">
            <a:avLst/>
          </a:prstGeom>
        </p:spPr>
        <p:txBody>
          <a:bodyPr lIns="0" tIns="0" rIns="0" bIns="0" rtlCol="0" anchor="t">
            <a:spAutoFit/>
          </a:bodyPr>
          <a:lstStyle/>
          <a:p>
            <a:pPr algn="ctr">
              <a:lnSpc>
                <a:spcPts val="3577"/>
              </a:lnSpc>
            </a:pPr>
            <a:r>
              <a:rPr lang="en-US" sz="3375" spc="168" dirty="0">
                <a:solidFill>
                  <a:srgbClr val="FFFFFF"/>
                </a:solidFill>
                <a:latin typeface="Ubuntu"/>
              </a:rPr>
              <a:t>REMOTE WORK FOR A</a:t>
            </a:r>
          </a:p>
          <a:p>
            <a:pPr algn="ctr">
              <a:lnSpc>
                <a:spcPts val="3577"/>
              </a:lnSpc>
            </a:pPr>
            <a:r>
              <a:rPr lang="en-US" sz="3375" spc="168" dirty="0">
                <a:solidFill>
                  <a:srgbClr val="FFFFFF"/>
                </a:solidFill>
                <a:latin typeface="Ubuntu"/>
              </a:rPr>
              <a:t>MILITARY-CONNECTED WORKFORCE</a:t>
            </a:r>
          </a:p>
        </p:txBody>
      </p:sp>
      <p:sp>
        <p:nvSpPr>
          <p:cNvPr id="6" name="TextBox 5"/>
          <p:cNvSpPr txBox="1"/>
          <p:nvPr/>
        </p:nvSpPr>
        <p:spPr>
          <a:xfrm>
            <a:off x="713107" y="42410"/>
            <a:ext cx="9364083" cy="4588159"/>
          </a:xfrm>
          <a:prstGeom prst="rect">
            <a:avLst/>
          </a:prstGeom>
          <a:noFill/>
        </p:spPr>
        <p:txBody>
          <a:bodyPr wrap="square" rtlCol="0">
            <a:spAutoFit/>
          </a:bodyPr>
          <a:lstStyle/>
          <a:p>
            <a:pPr algn="ctr"/>
            <a:r>
              <a:rPr lang="en-US" sz="2400" b="1" u="sng" dirty="0">
                <a:latin typeface="Calibri" panose="020F0502020204030204" pitchFamily="34" charset="0"/>
                <a:ea typeface="Calibri" panose="020F0502020204030204" pitchFamily="34" charset="0"/>
                <a:cs typeface="Calibri" panose="020F0502020204030204" pitchFamily="34" charset="0"/>
              </a:rPr>
              <a:t>Partner with Local &amp; Federal  Groups/Agencies</a:t>
            </a:r>
          </a:p>
          <a:p>
            <a:pPr algn="ctr"/>
            <a:endParaRPr lang="en-US" sz="3200" b="1" u="sng" dirty="0"/>
          </a:p>
          <a:p>
            <a:pPr algn="ctr"/>
            <a:endParaRPr lang="en-US" sz="1600" b="1" u="sng" dirty="0"/>
          </a:p>
          <a:p>
            <a:pPr marL="457200" indent="-45720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Calibri" panose="020F0502020204030204" pitchFamily="34" charset="0"/>
              </a:rPr>
              <a:t>Military Bases &amp; Local VSOs</a:t>
            </a:r>
          </a:p>
          <a:p>
            <a:pPr marL="457200" indent="-45720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Calibri" panose="020F0502020204030204" pitchFamily="34" charset="0"/>
              </a:rPr>
              <a:t>Local Employment Centers</a:t>
            </a:r>
          </a:p>
          <a:p>
            <a:pPr marL="457200" indent="-45720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Calibri" panose="020F0502020204030204" pitchFamily="34" charset="0"/>
              </a:rPr>
              <a:t>Hiring Our Heroes </a:t>
            </a:r>
          </a:p>
          <a:p>
            <a:pPr marL="457200" indent="-45720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Calibri" panose="020F0502020204030204" pitchFamily="34" charset="0"/>
              </a:rPr>
              <a:t>Easterseals Veteran Staffing Network</a:t>
            </a:r>
          </a:p>
          <a:p>
            <a:pPr marL="457200" indent="-45720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Calibri" panose="020F0502020204030204" pitchFamily="34" charset="0"/>
              </a:rPr>
              <a:t>SkillBridge</a:t>
            </a:r>
          </a:p>
          <a:p>
            <a:pPr marL="457200" indent="-45720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Calibri" panose="020F0502020204030204" pitchFamily="34" charset="0"/>
              </a:rPr>
              <a:t>Local &amp; Global Colleges/Universities  </a:t>
            </a:r>
          </a:p>
          <a:p>
            <a:endParaRPr lang="en-US" b="1" dirty="0"/>
          </a:p>
        </p:txBody>
      </p:sp>
      <p:sp>
        <p:nvSpPr>
          <p:cNvPr id="4" name="TextBox 3">
            <a:extLst>
              <a:ext uri="{FF2B5EF4-FFF2-40B4-BE49-F238E27FC236}">
                <a16:creationId xmlns:a16="http://schemas.microsoft.com/office/drawing/2014/main" id="{4B526D8A-0D84-3F04-8ACE-8A9F0544857F}"/>
              </a:ext>
            </a:extLst>
          </p:cNvPr>
          <p:cNvSpPr txBox="1"/>
          <p:nvPr/>
        </p:nvSpPr>
        <p:spPr>
          <a:xfrm flipH="1">
            <a:off x="632949" y="6396335"/>
            <a:ext cx="7940600" cy="461665"/>
          </a:xfrm>
          <a:prstGeom prst="rect">
            <a:avLst/>
          </a:prstGeom>
          <a:noFill/>
        </p:spPr>
        <p:txBody>
          <a:bodyPr wrap="square" rtlCol="0">
            <a:spAutoFit/>
          </a:bodyPr>
          <a:lstStyle/>
          <a:p>
            <a:r>
              <a:rPr lang="en-US"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McKinney, N., December 5, 2018, Veteran Recruitment; A Multi-Pronged Journey, </a:t>
            </a:r>
            <a:r>
              <a:rPr lang="en-US"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Retrieved from: </a:t>
            </a:r>
            <a:r>
              <a:rPr lang="en-US"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https://info.recruitics.com/blog/veteran-recruitment-a-multi-pronged-journey</a:t>
            </a:r>
            <a:r>
              <a:rPr lang="en-US"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3078" name="Picture 6" descr="Hire Our Heroes Veteran Job Board on LinkedIn: #hireourheroes #hireveterans  #veterans">
            <a:extLst>
              <a:ext uri="{FF2B5EF4-FFF2-40B4-BE49-F238E27FC236}">
                <a16:creationId xmlns:a16="http://schemas.microsoft.com/office/drawing/2014/main" id="{3C03D504-93C0-00A5-A5F8-8932C8F30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1723" y="1554440"/>
            <a:ext cx="2210934" cy="221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658298"/>
      </p:ext>
    </p:extLst>
  </p:cSld>
  <p:clrMapOvr>
    <a:masterClrMapping/>
  </p:clrMapOvr>
  <mc:AlternateContent xmlns:mc="http://schemas.openxmlformats.org/markup-compatibility/2006" xmlns:p14="http://schemas.microsoft.com/office/powerpoint/2010/main">
    <mc:Choice Requires="p14">
      <p:transition spd="slow" p14:dur="185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958229" y="1274912"/>
            <a:ext cx="7756778" cy="1384995"/>
          </a:xfrm>
          <a:prstGeom prst="rect">
            <a:avLst/>
          </a:prstGeom>
        </p:spPr>
        <p:txBody>
          <a:bodyPr lIns="0" tIns="0" rIns="0" bIns="0" rtlCol="0" anchor="t">
            <a:spAutoFit/>
          </a:bodyPr>
          <a:lstStyle/>
          <a:p>
            <a:pPr algn="ctr">
              <a:lnSpc>
                <a:spcPts val="3577"/>
              </a:lnSpc>
            </a:pPr>
            <a:r>
              <a:rPr lang="en-US" sz="3375" spc="168" dirty="0">
                <a:solidFill>
                  <a:srgbClr val="FFFFFF"/>
                </a:solidFill>
                <a:latin typeface="Ubuntu"/>
              </a:rPr>
              <a:t>REMOTE WORK FOR A</a:t>
            </a:r>
          </a:p>
          <a:p>
            <a:pPr algn="ctr">
              <a:lnSpc>
                <a:spcPts val="3577"/>
              </a:lnSpc>
            </a:pPr>
            <a:r>
              <a:rPr lang="en-US" sz="3375" spc="168" dirty="0">
                <a:solidFill>
                  <a:srgbClr val="FFFFFF"/>
                </a:solidFill>
                <a:latin typeface="Ubuntu"/>
              </a:rPr>
              <a:t>MILITARY-CONNECTED WORKFORCE</a:t>
            </a:r>
          </a:p>
        </p:txBody>
      </p:sp>
      <p:sp>
        <p:nvSpPr>
          <p:cNvPr id="6" name="TextBox 5"/>
          <p:cNvSpPr txBox="1"/>
          <p:nvPr/>
        </p:nvSpPr>
        <p:spPr>
          <a:xfrm>
            <a:off x="601887" y="450271"/>
            <a:ext cx="11887996" cy="7417415"/>
          </a:xfrm>
          <a:prstGeom prst="rect">
            <a:avLst/>
          </a:prstGeom>
          <a:noFill/>
        </p:spPr>
        <p:txBody>
          <a:bodyPr wrap="square" rtlCol="0">
            <a:spAutoFit/>
          </a:bodyPr>
          <a:lstStyle/>
          <a:p>
            <a:pPr algn="ctr"/>
            <a:r>
              <a:rPr lang="en-US" sz="2400" b="1" u="sng" dirty="0">
                <a:latin typeface="Calibri" panose="020F0502020204030204" pitchFamily="34" charset="0"/>
                <a:ea typeface="Calibri" panose="020F0502020204030204" pitchFamily="34" charset="0"/>
                <a:cs typeface="Calibri" panose="020F0502020204030204" pitchFamily="34" charset="0"/>
              </a:rPr>
              <a:t>Best Practices for Hiring Veterans</a:t>
            </a:r>
          </a:p>
          <a:p>
            <a:pPr algn="ctr"/>
            <a:endParaRPr lang="en-US" sz="2400" b="1" dirty="0"/>
          </a:p>
          <a:p>
            <a:pPr marL="457200" indent="-45720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Calibri" panose="020F0502020204030204" pitchFamily="34" charset="0"/>
              </a:rPr>
              <a:t>Educate Your Company</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Calibri" panose="020F0502020204030204" pitchFamily="34" charset="0"/>
              </a:rPr>
              <a:t>Recognize the Value of Military Talent and ROI</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Calibri" panose="020F0502020204030204" pitchFamily="34" charset="0"/>
              </a:rPr>
              <a:t>Become Familiar with Skills Translation</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Calibri" panose="020F0502020204030204" pitchFamily="34" charset="0"/>
              </a:rPr>
              <a:t>Hire for Aptitude Not Just Experience</a:t>
            </a:r>
          </a:p>
          <a:p>
            <a:pPr marL="457200" indent="-45720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Calibri" panose="020F0502020204030204" pitchFamily="34" charset="0"/>
              </a:rPr>
              <a:t>Post on Military Specific Job Boards</a:t>
            </a:r>
          </a:p>
          <a:p>
            <a:pPr marL="457200" indent="-45720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Calibri" panose="020F0502020204030204" pitchFamily="34" charset="0"/>
              </a:rPr>
              <a:t>Create a Military  Specific Hiring Page For Your Company Website</a:t>
            </a:r>
          </a:p>
          <a:p>
            <a:pPr marL="457200" indent="-45720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Calibri" panose="020F0502020204030204" pitchFamily="34" charset="0"/>
              </a:rPr>
              <a:t>Form A Dedicated Veteran Sourcing/Recruiting Team</a:t>
            </a:r>
            <a:endParaRPr lang="en-US" sz="3200" cap="all" dirty="0"/>
          </a:p>
          <a:p>
            <a:endParaRPr lang="en-US" sz="3200" dirty="0">
              <a:latin typeface="Calibri" panose="020F0502020204030204" pitchFamily="34" charset="0"/>
              <a:ea typeface="Calibri" panose="020F0502020204030204" pitchFamily="34" charset="0"/>
              <a:cs typeface="Calibri" panose="020F0502020204030204" pitchFamily="34" charset="0"/>
            </a:endParaRPr>
          </a:p>
          <a:p>
            <a:endParaRPr lang="en-US" sz="1400" cap="all" dirty="0"/>
          </a:p>
          <a:p>
            <a:pPr algn="ctr"/>
            <a:endParaRPr lang="en-US" sz="3200" cap="all" dirty="0"/>
          </a:p>
          <a:p>
            <a:pPr algn="ctr"/>
            <a:endParaRPr lang="en-US" sz="3200" b="1" u="sng" dirty="0"/>
          </a:p>
          <a:p>
            <a:pPr algn="ctr"/>
            <a:endParaRPr lang="en-US" sz="3200" b="1" u="sng" dirty="0"/>
          </a:p>
          <a:p>
            <a:pPr algn="ctr"/>
            <a:endParaRPr lang="en-US" sz="1600" b="1" u="sng" dirty="0"/>
          </a:p>
          <a:p>
            <a:r>
              <a:rPr lang="en-US" sz="2800" b="1" dirty="0"/>
              <a:t>	</a:t>
            </a:r>
          </a:p>
          <a:p>
            <a:endParaRPr lang="en-US" b="1" dirty="0"/>
          </a:p>
        </p:txBody>
      </p:sp>
      <p:sp>
        <p:nvSpPr>
          <p:cNvPr id="2" name="TextBox 1">
            <a:extLst>
              <a:ext uri="{FF2B5EF4-FFF2-40B4-BE49-F238E27FC236}">
                <a16:creationId xmlns:a16="http://schemas.microsoft.com/office/drawing/2014/main" id="{7B24C11D-3B70-BE78-8323-6D35F6BCA28E}"/>
              </a:ext>
            </a:extLst>
          </p:cNvPr>
          <p:cNvSpPr txBox="1"/>
          <p:nvPr/>
        </p:nvSpPr>
        <p:spPr>
          <a:xfrm>
            <a:off x="601887" y="6401753"/>
            <a:ext cx="5234731" cy="553998"/>
          </a:xfrm>
          <a:prstGeom prst="rect">
            <a:avLst/>
          </a:prstGeom>
          <a:noFill/>
        </p:spPr>
        <p:txBody>
          <a:bodyPr wrap="square" rtlCol="0">
            <a:spAutoFit/>
          </a:bodyPr>
          <a:lstStyle/>
          <a:p>
            <a:r>
              <a:rPr lang="en-US" sz="1200" u="sng"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VeteranStaffingnetwork.org </a:t>
            </a:r>
            <a:endParaRPr lang="en-US"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4" descr="DWD: Hire a Veteran">
            <a:extLst>
              <a:ext uri="{FF2B5EF4-FFF2-40B4-BE49-F238E27FC236}">
                <a16:creationId xmlns:a16="http://schemas.microsoft.com/office/drawing/2014/main" id="{2616D3A6-75E7-1809-AB41-0C8BFA006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011380" y="1551895"/>
            <a:ext cx="3052203" cy="187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77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958229" y="1274912"/>
            <a:ext cx="7756778" cy="1384995"/>
          </a:xfrm>
          <a:prstGeom prst="rect">
            <a:avLst/>
          </a:prstGeom>
        </p:spPr>
        <p:txBody>
          <a:bodyPr lIns="0" tIns="0" rIns="0" bIns="0" rtlCol="0" anchor="t">
            <a:spAutoFit/>
          </a:bodyPr>
          <a:lstStyle/>
          <a:p>
            <a:pPr algn="ctr">
              <a:lnSpc>
                <a:spcPts val="3577"/>
              </a:lnSpc>
            </a:pPr>
            <a:r>
              <a:rPr lang="en-US" sz="3375" spc="168" dirty="0">
                <a:solidFill>
                  <a:srgbClr val="FFFFFF"/>
                </a:solidFill>
                <a:latin typeface="Ubuntu"/>
              </a:rPr>
              <a:t>REMOTE WORK FOR A</a:t>
            </a:r>
          </a:p>
          <a:p>
            <a:pPr algn="ctr">
              <a:lnSpc>
                <a:spcPts val="3577"/>
              </a:lnSpc>
            </a:pPr>
            <a:r>
              <a:rPr lang="en-US" sz="3375" spc="168" dirty="0">
                <a:solidFill>
                  <a:srgbClr val="FFFFFF"/>
                </a:solidFill>
                <a:latin typeface="Ubuntu"/>
              </a:rPr>
              <a:t>MILITARY-CONNECTED WORKFORCE</a:t>
            </a:r>
          </a:p>
        </p:txBody>
      </p:sp>
      <p:sp>
        <p:nvSpPr>
          <p:cNvPr id="6" name="TextBox 5"/>
          <p:cNvSpPr txBox="1"/>
          <p:nvPr/>
        </p:nvSpPr>
        <p:spPr>
          <a:xfrm>
            <a:off x="791454" y="0"/>
            <a:ext cx="10820400" cy="3847207"/>
          </a:xfrm>
          <a:prstGeom prst="rect">
            <a:avLst/>
          </a:prstGeom>
          <a:noFill/>
        </p:spPr>
        <p:txBody>
          <a:bodyPr wrap="square" rtlCol="0">
            <a:spAutoFit/>
          </a:bodyPr>
          <a:lstStyle/>
          <a:p>
            <a:endParaRPr lang="en-US" sz="1200" dirty="0"/>
          </a:p>
          <a:p>
            <a:pPr algn="ctr"/>
            <a:r>
              <a:rPr lang="en-US" sz="2400" b="1" u="sng" dirty="0">
                <a:latin typeface="Calibri" panose="020F0502020204030204" pitchFamily="34" charset="0"/>
                <a:ea typeface="Calibri" panose="020F0502020204030204" pitchFamily="34" charset="0"/>
                <a:cs typeface="Calibri" panose="020F0502020204030204" pitchFamily="34" charset="0"/>
              </a:rPr>
              <a:t>Retention</a:t>
            </a:r>
            <a:r>
              <a:rPr lang="en-US" sz="3200" b="1" u="sng" dirty="0"/>
              <a:t> </a:t>
            </a:r>
          </a:p>
          <a:p>
            <a:pPr marL="285750" indent="-285750">
              <a:buFont typeface="Arial" panose="020B0604020202020204" pitchFamily="34" charset="0"/>
              <a:buChar char="•"/>
            </a:pPr>
            <a:endParaRPr lang="en-US" sz="3200" b="1" dirty="0"/>
          </a:p>
          <a:p>
            <a:pPr marL="171450" indent="-171450" algn="l" rtl="0" fontAlgn="base">
              <a:buFont typeface="Arial" panose="020B0604020202020204" pitchFamily="34" charset="0"/>
              <a:buChar char="•"/>
            </a:pPr>
            <a:r>
              <a:rPr lang="en-US" sz="32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Hire Correctly</a:t>
            </a:r>
          </a:p>
          <a:p>
            <a:pPr marL="457200" indent="-457200" algn="l" rtl="0" fontAlgn="base">
              <a:buFont typeface="Arial" panose="020B0604020202020204" pitchFamily="34" charset="0"/>
              <a:buChar char="•"/>
            </a:pPr>
            <a:r>
              <a:rPr lang="en-US" sz="32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Pair a Veteran Employee Survey with a Mentoring Program</a:t>
            </a:r>
          </a:p>
          <a:p>
            <a:pPr marL="457200" indent="-457200" algn="l" rtl="0" fontAlgn="base">
              <a:buFont typeface="Arial" panose="020B0604020202020204" pitchFamily="34" charset="0"/>
              <a:buChar char="•"/>
            </a:pPr>
            <a:r>
              <a:rPr lang="en-US" sz="32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Create/Utilize a Veteran Employee Resource Group (VERG)</a:t>
            </a:r>
          </a:p>
          <a:p>
            <a:pPr marL="457200" indent="-457200" algn="l" rtl="0" fontAlgn="base">
              <a:buFont typeface="Arial" panose="020B0604020202020204" pitchFamily="34" charset="0"/>
              <a:buChar char="•"/>
            </a:pPr>
            <a:r>
              <a:rPr lang="en-US" sz="32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Develop a Veteran Recognition Program</a:t>
            </a:r>
          </a:p>
          <a:p>
            <a:pPr algn="l" rtl="0" fontAlgn="base"/>
            <a:br>
              <a:rPr lang="en-US" sz="1200" b="0" i="0" dirty="0">
                <a:solidFill>
                  <a:srgbClr val="2D2D2D"/>
                </a:solidFill>
                <a:effectLst/>
                <a:latin typeface="var(--ricos-custom-p-font-family,unset)"/>
              </a:rPr>
            </a:br>
            <a:endParaRPr lang="en-US" sz="1200" b="0" i="0" dirty="0">
              <a:solidFill>
                <a:srgbClr val="2D2D2D"/>
              </a:solidFill>
              <a:effectLst/>
              <a:latin typeface="var(--ricos-custom-p-font-family,unset)"/>
            </a:endParaRPr>
          </a:p>
          <a:p>
            <a:r>
              <a:rPr lang="en-US" sz="1600" b="1" dirty="0"/>
              <a:t>	</a:t>
            </a:r>
            <a:endParaRPr lang="en-US" b="1" dirty="0"/>
          </a:p>
        </p:txBody>
      </p:sp>
      <p:sp>
        <p:nvSpPr>
          <p:cNvPr id="2" name="TextBox 1">
            <a:extLst>
              <a:ext uri="{FF2B5EF4-FFF2-40B4-BE49-F238E27FC236}">
                <a16:creationId xmlns:a16="http://schemas.microsoft.com/office/drawing/2014/main" id="{E4F53766-850A-7172-E909-393EB4391BD6}"/>
              </a:ext>
            </a:extLst>
          </p:cNvPr>
          <p:cNvSpPr txBox="1"/>
          <p:nvPr/>
        </p:nvSpPr>
        <p:spPr>
          <a:xfrm>
            <a:off x="603625" y="6627906"/>
            <a:ext cx="2892611" cy="184666"/>
          </a:xfrm>
          <a:prstGeom prst="rect">
            <a:avLst/>
          </a:prstGeom>
          <a:noFill/>
        </p:spPr>
        <p:txBody>
          <a:bodyPr wrap="square" rtlCol="0">
            <a:spAutoFit/>
          </a:bodyPr>
          <a:lstStyle/>
          <a:p>
            <a:r>
              <a:rPr lang="en-US" sz="600" dirty="0">
                <a:latin typeface="Calibri" panose="020F0502020204030204" pitchFamily="34" charset="0"/>
                <a:ea typeface="Calibri" panose="020F0502020204030204" pitchFamily="34" charset="0"/>
                <a:cs typeface="Calibri" panose="020F0502020204030204" pitchFamily="34" charset="0"/>
              </a:rPr>
              <a:t>https://www.veteranstaffingnetwork.org/post/4-ways-to-retain-your-veteran-talent</a:t>
            </a:r>
          </a:p>
        </p:txBody>
      </p:sp>
      <p:pic>
        <p:nvPicPr>
          <p:cNvPr id="4100" name="Picture 4" descr="The Key to Staff Retention and Recruitment: Understanding Employees Post-pandemic Work-perks &amp; Must-have">
            <a:extLst>
              <a:ext uri="{FF2B5EF4-FFF2-40B4-BE49-F238E27FC236}">
                <a16:creationId xmlns:a16="http://schemas.microsoft.com/office/drawing/2014/main" id="{6D2C1921-1A9A-FC77-7C44-977831F056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2446" y="3287486"/>
            <a:ext cx="5428343" cy="305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18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729201" y="6444096"/>
            <a:ext cx="2733601" cy="615553"/>
          </a:xfrm>
          <a:prstGeom prst="rect">
            <a:avLst/>
          </a:prstGeom>
        </p:spPr>
        <p:txBody>
          <a:bodyPr lIns="0" tIns="0" rIns="0" bIns="0" rtlCol="0" anchor="t">
            <a:spAutoFit/>
          </a:bodyPr>
          <a:lstStyle/>
          <a:p>
            <a:pPr algn="ctr">
              <a:lnSpc>
                <a:spcPts val="2363"/>
              </a:lnSpc>
            </a:pPr>
            <a:r>
              <a:rPr lang="en-US">
                <a:solidFill>
                  <a:srgbClr val="FFFFFF"/>
                </a:solidFill>
                <a:latin typeface="Fira Sans"/>
              </a:rPr>
              <a:t>WE HOPE TO SEE YOU SOON!</a:t>
            </a:r>
          </a:p>
        </p:txBody>
      </p:sp>
      <p:sp>
        <p:nvSpPr>
          <p:cNvPr id="4" name="TextBox 3"/>
          <p:cNvSpPr txBox="1"/>
          <p:nvPr/>
        </p:nvSpPr>
        <p:spPr>
          <a:xfrm>
            <a:off x="4834920" y="152204"/>
            <a:ext cx="3030071" cy="584775"/>
          </a:xfrm>
          <a:prstGeom prst="rect">
            <a:avLst/>
          </a:prstGeom>
          <a:noFill/>
        </p:spPr>
        <p:txBody>
          <a:bodyPr wrap="square" rtlCol="0">
            <a:spAutoFit/>
          </a:bodyPr>
          <a:lstStyle/>
          <a:p>
            <a:r>
              <a:rPr lang="en-US" sz="3200" b="1" dirty="0"/>
              <a:t>REFERENCES</a:t>
            </a:r>
          </a:p>
        </p:txBody>
      </p:sp>
      <p:sp>
        <p:nvSpPr>
          <p:cNvPr id="5" name="TextBox 4"/>
          <p:cNvSpPr txBox="1"/>
          <p:nvPr/>
        </p:nvSpPr>
        <p:spPr>
          <a:xfrm>
            <a:off x="1165367" y="1309616"/>
            <a:ext cx="10560423" cy="6309420"/>
          </a:xfrm>
          <a:prstGeom prst="rect">
            <a:avLst/>
          </a:prstGeom>
          <a:noFill/>
        </p:spPr>
        <p:txBody>
          <a:bodyPr wrap="square" rtlCol="0">
            <a:spAutoFit/>
          </a:bodyPr>
          <a:lstStyle/>
          <a:p>
            <a:endParaRPr lang="en-US" dirty="0"/>
          </a:p>
          <a:p>
            <a:r>
              <a:rPr lang="en-US" sz="1400" dirty="0" err="1">
                <a:effectLst/>
                <a:latin typeface="Calibri" panose="020F0502020204030204" pitchFamily="34" charset="0"/>
                <a:ea typeface="Calibri" panose="020F0502020204030204" pitchFamily="34" charset="0"/>
                <a:cs typeface="Calibri" panose="020F0502020204030204" pitchFamily="34" charset="0"/>
              </a:rPr>
              <a:t>Alwine</a:t>
            </a:r>
            <a:r>
              <a:rPr lang="en-US" sz="1400" dirty="0">
                <a:effectLst/>
                <a:latin typeface="Calibri" panose="020F0502020204030204" pitchFamily="34" charset="0"/>
                <a:ea typeface="Calibri" panose="020F0502020204030204" pitchFamily="34" charset="0"/>
                <a:cs typeface="Calibri" panose="020F0502020204030204" pitchFamily="34" charset="0"/>
              </a:rPr>
              <a:t>, R.,  February 18, 2015, 10 Reasons to Hire a Military Spouse</a:t>
            </a:r>
          </a:p>
          <a:p>
            <a:endParaRPr lang="en-US" sz="1400" dirty="0">
              <a:latin typeface="Calibri" panose="020F0502020204030204" pitchFamily="34" charset="0"/>
              <a:ea typeface="Calibri" panose="020F0502020204030204" pitchFamily="34" charset="0"/>
              <a:cs typeface="Calibri" panose="020F0502020204030204" pitchFamily="34" charset="0"/>
            </a:endParaRPr>
          </a:p>
          <a:p>
            <a:r>
              <a:rPr lang="en-US" sz="1400" dirty="0" err="1">
                <a:effectLst/>
                <a:latin typeface="Calibri" panose="020F0502020204030204" pitchFamily="34" charset="0"/>
                <a:ea typeface="Calibri" panose="020F0502020204030204" pitchFamily="34" charset="0"/>
                <a:cs typeface="Calibri" panose="020F0502020204030204" pitchFamily="34" charset="0"/>
              </a:rPr>
              <a:t>Ceo</a:t>
            </a:r>
            <a:r>
              <a:rPr lang="en-US" sz="1400" dirty="0">
                <a:latin typeface="Calibri" panose="020F0502020204030204" pitchFamily="34" charset="0"/>
                <a:ea typeface="Calibri" panose="020F0502020204030204" pitchFamily="34" charset="0"/>
                <a:cs typeface="Calibri" panose="020F0502020204030204" pitchFamily="34" charset="0"/>
              </a:rPr>
              <a:t>-review: Retrieved from; </a:t>
            </a:r>
            <a:r>
              <a:rPr lang="en-US" sz="1400" dirty="0">
                <a:latin typeface="Calibri" panose="020F0502020204030204" pitchFamily="34" charset="0"/>
                <a:ea typeface="Calibri" panose="020F0502020204030204" pitchFamily="34" charset="0"/>
                <a:cs typeface="Calibri" panose="020F0502020204030204" pitchFamily="34" charset="0"/>
                <a:hlinkClick r:id="rId3"/>
              </a:rPr>
              <a:t>https://www.ceo-review.com/the-key-to-staff-retention-and-recruitment-understanding-employees-post-pandemic-work-perks-must-have/</a:t>
            </a:r>
            <a:r>
              <a:rPr lang="en-US" sz="1400" dirty="0">
                <a:latin typeface="Calibri" panose="020F0502020204030204" pitchFamily="34" charset="0"/>
                <a:ea typeface="Calibri" panose="020F0502020204030204" pitchFamily="34" charset="0"/>
                <a:cs typeface="Calibri" panose="020F0502020204030204" pitchFamily="34" charset="0"/>
              </a:rPr>
              <a:t> </a:t>
            </a:r>
          </a:p>
          <a:p>
            <a:r>
              <a:rPr lang="en-US" sz="1400" dirty="0" err="1">
                <a:effectLst/>
                <a:latin typeface="Calibri" panose="020F0502020204030204" pitchFamily="34" charset="0"/>
                <a:ea typeface="Calibri" panose="020F0502020204030204" pitchFamily="34" charset="0"/>
                <a:cs typeface="Calibri" panose="020F0502020204030204" pitchFamily="34" charset="0"/>
              </a:rPr>
              <a:t>Hiringourheroes</a:t>
            </a:r>
            <a:r>
              <a:rPr lang="en-US" sz="1400" dirty="0">
                <a:effectLst/>
                <a:latin typeface="Calibri" panose="020F0502020204030204" pitchFamily="34" charset="0"/>
                <a:ea typeface="Calibri" panose="020F0502020204030204" pitchFamily="34" charset="0"/>
                <a:cs typeface="Calibri" panose="020F0502020204030204" pitchFamily="34" charset="0"/>
              </a:rPr>
              <a:t>: Retrieved from: </a:t>
            </a:r>
            <a:r>
              <a:rPr lang="en-US" sz="1400" dirty="0">
                <a:effectLst/>
                <a:latin typeface="Calibri" panose="020F0502020204030204" pitchFamily="34" charset="0"/>
                <a:ea typeface="Calibri" panose="020F0502020204030204" pitchFamily="34" charset="0"/>
                <a:cs typeface="Calibri" panose="020F0502020204030204" pitchFamily="34" charset="0"/>
                <a:hlinkClick r:id="rId4"/>
              </a:rPr>
              <a:t>https://encrypted-tbn0.gstatic.com/images?q=tbn:ANd9GcR-4jonYmOj6hsdkogd30mubnS_1F9ay0Ph1Q&amp;usqp=CAU</a:t>
            </a:r>
            <a:r>
              <a:rPr lang="en-US" sz="1400" dirty="0">
                <a:effectLst/>
                <a:latin typeface="Calibri" panose="020F0502020204030204" pitchFamily="34" charset="0"/>
                <a:ea typeface="Calibri" panose="020F0502020204030204" pitchFamily="34" charset="0"/>
                <a:cs typeface="Calibri" panose="020F0502020204030204" pitchFamily="34" charset="0"/>
              </a:rPr>
              <a:t> </a:t>
            </a:r>
          </a:p>
          <a:p>
            <a:endParaRPr lang="en-US" sz="1400" dirty="0">
              <a:latin typeface="Calibri" panose="020F0502020204030204" pitchFamily="34" charset="0"/>
              <a:ea typeface="Calibri" panose="020F0502020204030204" pitchFamily="34" charset="0"/>
              <a:cs typeface="Calibri" panose="020F0502020204030204" pitchFamily="34" charset="0"/>
            </a:endParaRPr>
          </a:p>
          <a:p>
            <a:r>
              <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IN.GOV: </a:t>
            </a:r>
            <a:r>
              <a:rPr lang="en-US" sz="1400" dirty="0">
                <a:effectLst/>
                <a:latin typeface="Calibri" panose="020F0502020204030204" pitchFamily="34" charset="0"/>
                <a:ea typeface="Calibri" panose="020F0502020204030204" pitchFamily="34" charset="0"/>
                <a:cs typeface="Calibri" panose="020F0502020204030204" pitchFamily="34" charset="0"/>
              </a:rPr>
              <a:t>https://www.google.com/</a:t>
            </a:r>
            <a:r>
              <a:rPr lang="en-US" sz="1400" dirty="0" err="1">
                <a:effectLst/>
                <a:latin typeface="Calibri" panose="020F0502020204030204" pitchFamily="34" charset="0"/>
                <a:ea typeface="Calibri" panose="020F0502020204030204" pitchFamily="34" charset="0"/>
                <a:cs typeface="Calibri" panose="020F0502020204030204" pitchFamily="34" charset="0"/>
              </a:rPr>
              <a:t>imgres?imgurl</a:t>
            </a:r>
            <a:r>
              <a:rPr lang="en-US" sz="1400" dirty="0">
                <a:effectLst/>
                <a:latin typeface="Calibri" panose="020F0502020204030204" pitchFamily="34" charset="0"/>
                <a:ea typeface="Calibri" panose="020F0502020204030204" pitchFamily="34" charset="0"/>
                <a:cs typeface="Calibri" panose="020F0502020204030204" pitchFamily="34" charset="0"/>
              </a:rPr>
              <a:t>=https%3A%2F%2Fwww.in.gov%2Fdwd%2Fimages%2FMilitary-Handshake-Composite.png&amp;tbnid=I_BMgD9kCzRaIM&amp;vet=12ahUKEwjV58OZiqGCAxXyMWIAHRkdCQQQMygUegUIARCYAQ..i&amp;imgrefurl=https%3A%2F%2Fwww.in.gov%2Fdwd%2Fbusiness-services%2Fhire-a-veteran%2F&amp;docid=</a:t>
            </a:r>
            <a:r>
              <a:rPr lang="en-US" sz="1400" dirty="0" err="1">
                <a:effectLst/>
                <a:latin typeface="Calibri" panose="020F0502020204030204" pitchFamily="34" charset="0"/>
                <a:ea typeface="Calibri" panose="020F0502020204030204" pitchFamily="34" charset="0"/>
                <a:cs typeface="Calibri" panose="020F0502020204030204" pitchFamily="34" charset="0"/>
              </a:rPr>
              <a:t>ciTd_GDAQoOMmM&amp;w</a:t>
            </a:r>
            <a:r>
              <a:rPr lang="en-US" sz="1400" dirty="0">
                <a:effectLst/>
                <a:latin typeface="Calibri" panose="020F0502020204030204" pitchFamily="34" charset="0"/>
                <a:ea typeface="Calibri" panose="020F0502020204030204" pitchFamily="34" charset="0"/>
                <a:cs typeface="Calibri" panose="020F0502020204030204" pitchFamily="34" charset="0"/>
              </a:rPr>
              <a:t>=600&amp;h=369&amp;q=veteran%20employment&amp;hl=</a:t>
            </a:r>
            <a:r>
              <a:rPr lang="en-US" sz="1400" dirty="0" err="1">
                <a:effectLst/>
                <a:latin typeface="Calibri" panose="020F0502020204030204" pitchFamily="34" charset="0"/>
                <a:ea typeface="Calibri" panose="020F0502020204030204" pitchFamily="34" charset="0"/>
                <a:cs typeface="Calibri" panose="020F0502020204030204" pitchFamily="34" charset="0"/>
              </a:rPr>
              <a:t>en&amp;ved</a:t>
            </a:r>
            <a:r>
              <a:rPr lang="en-US" sz="1400" dirty="0">
                <a:effectLst/>
                <a:latin typeface="Calibri" panose="020F0502020204030204" pitchFamily="34" charset="0"/>
                <a:ea typeface="Calibri" panose="020F0502020204030204" pitchFamily="34" charset="0"/>
                <a:cs typeface="Calibri" panose="020F0502020204030204" pitchFamily="34" charset="0"/>
              </a:rPr>
              <a:t>=2ahUKEwjV58OZiqGCAxXyMWIAHRkdCQQQMygUegUIARCYAQ</a:t>
            </a:r>
          </a:p>
          <a:p>
            <a:endParaRPr lang="en-US" sz="14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en-US" sz="1400" dirty="0">
                <a:effectLst/>
                <a:latin typeface="Calibri" panose="020F0502020204030204" pitchFamily="34" charset="0"/>
                <a:ea typeface="Calibri" panose="020F0502020204030204" pitchFamily="34" charset="0"/>
                <a:cs typeface="Calibri" panose="020F0502020204030204" pitchFamily="34" charset="0"/>
              </a:rPr>
              <a:t>McKinney, N., December 5, 2018, Veteran Recruitment; A Multi-Pronged Journey,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Retrieved from: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https://info.recruitics.com/blog/veteran-recruitment-a-multi-pronged-journey</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p>
          <a:p>
            <a:endParaRPr lang="en-US" sz="14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r>
              <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Militarybases.com: </a:t>
            </a:r>
            <a:r>
              <a:rPr lang="en-US" sz="14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https://militarybases.com/uncategorized/military-veterans-careers/</a:t>
            </a:r>
            <a:r>
              <a:rPr lang="en-US" sz="140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p>
          <a:p>
            <a:endPar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r>
              <a:rPr lang="en-US" sz="1400" dirty="0" err="1">
                <a:effectLst/>
                <a:latin typeface="Calibri" panose="020F0502020204030204" pitchFamily="34" charset="0"/>
                <a:ea typeface="Calibri" panose="020F0502020204030204" pitchFamily="34" charset="0"/>
                <a:cs typeface="Calibri" panose="020F0502020204030204" pitchFamily="34" charset="0"/>
              </a:rPr>
              <a:t>Military.Com</a:t>
            </a:r>
            <a:r>
              <a:rPr lang="en-US" sz="1400" dirty="0">
                <a:effectLst/>
                <a:latin typeface="Calibri" panose="020F0502020204030204" pitchFamily="34" charset="0"/>
                <a:ea typeface="Calibri" panose="020F0502020204030204" pitchFamily="34" charset="0"/>
                <a:cs typeface="Calibri" panose="020F0502020204030204" pitchFamily="34" charset="0"/>
              </a:rPr>
              <a:t>, N,D., 10 Reasons Why Employers Want to Hire Veterans. Based on Real Research, Retrieved from: </a:t>
            </a:r>
            <a:r>
              <a:rPr lang="en-US" sz="14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7"/>
              </a:rPr>
              <a:t>https://www.military.com/hiring-veterans/resources/10-reasons-to-hire-vets.html</a:t>
            </a:r>
            <a:r>
              <a:rPr lang="en-US" sz="14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 </a:t>
            </a:r>
          </a:p>
          <a:p>
            <a:endParaRPr lang="en-US" sz="1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1400" dirty="0">
                <a:effectLst/>
                <a:latin typeface="Calibri" panose="020F0502020204030204" pitchFamily="34" charset="0"/>
                <a:ea typeface="Calibri" panose="020F0502020204030204" pitchFamily="34" charset="0"/>
                <a:cs typeface="Calibri" panose="020F0502020204030204" pitchFamily="34" charset="0"/>
              </a:rPr>
              <a:t>People Scout, N.D., Retrieved from: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Peoplescout.com</a:t>
            </a:r>
          </a:p>
          <a:p>
            <a:endParaRPr lang="en-US" sz="14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r>
              <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4 Ways to Retain  Your Veteran Talent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https://www.veteranstaffingnetwork.org/post/4-ways-to-retain-your-veteran-talent</a:t>
            </a:r>
            <a:endPar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US" sz="1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r>
              <a:rPr lang="en-US" dirty="0"/>
              <a:t> </a:t>
            </a:r>
          </a:p>
        </p:txBody>
      </p:sp>
    </p:spTree>
    <p:extLst>
      <p:ext uri="{BB962C8B-B14F-4D97-AF65-F5344CB8AC3E}">
        <p14:creationId xmlns:p14="http://schemas.microsoft.com/office/powerpoint/2010/main" val="117534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2425F4-5EBE-FF34-785B-8C127013772E}"/>
              </a:ext>
            </a:extLst>
          </p:cNvPr>
          <p:cNvSpPr>
            <a:spLocks noGrp="1"/>
          </p:cNvSpPr>
          <p:nvPr>
            <p:ph type="title"/>
          </p:nvPr>
        </p:nvSpPr>
        <p:spPr>
          <a:xfrm>
            <a:off x="712579" y="750874"/>
            <a:ext cx="10988849" cy="2869528"/>
          </a:xfrm>
        </p:spPr>
        <p:txBody>
          <a:bodyPr/>
          <a:lstStyle/>
          <a:p>
            <a:pPr algn="ctr"/>
            <a:r>
              <a:rPr lang="en-US" dirty="0"/>
              <a:t>THANK YOU</a:t>
            </a:r>
          </a:p>
        </p:txBody>
      </p:sp>
    </p:spTree>
    <p:extLst>
      <p:ext uri="{BB962C8B-B14F-4D97-AF65-F5344CB8AC3E}">
        <p14:creationId xmlns:p14="http://schemas.microsoft.com/office/powerpoint/2010/main" val="3058675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1881</Words>
  <Application>Microsoft Office PowerPoint</Application>
  <PresentationFormat>Widescreen</PresentationFormat>
  <Paragraphs>140</Paragraphs>
  <Slides>8</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vt:i4>
      </vt:variant>
    </vt:vector>
  </HeadingPairs>
  <TitlesOfParts>
    <vt:vector size="22" baseType="lpstr">
      <vt:lpstr>Arial</vt:lpstr>
      <vt:lpstr>Calibri</vt:lpstr>
      <vt:lpstr>Calibri Light</vt:lpstr>
      <vt:lpstr>Fira Sans</vt:lpstr>
      <vt:lpstr>Google Sans</vt:lpstr>
      <vt:lpstr>Helvetica</vt:lpstr>
      <vt:lpstr>Montserrat</vt:lpstr>
      <vt:lpstr>Public Sans</vt:lpstr>
      <vt:lpstr>Roboto</vt:lpstr>
      <vt:lpstr>Symbol</vt:lpstr>
      <vt:lpstr>Times New Roman</vt:lpstr>
      <vt:lpstr>Ubuntu</vt:lpstr>
      <vt:lpstr>var(--ricos-custom-p-font-family,unset)</vt:lpstr>
      <vt:lpstr>Office Theme</vt:lpstr>
      <vt:lpstr>Recruiting &amp; Retaining Veteran Talent  Prepared by:   Jim Lindsay Military Employer Relations Partner Southern New Hampshire University </vt:lpstr>
      <vt:lpstr>Thank You, Veterans </vt:lpstr>
      <vt:lpstr>PowerPoint Presentation</vt:lpstr>
      <vt:lpstr>PowerPoint Presentation</vt:lpstr>
      <vt:lpstr>PowerPoint Presentation</vt:lpstr>
      <vt:lpstr>PowerPoint Presentation</vt:lpstr>
      <vt:lpstr>PowerPoint Presentation</vt:lpstr>
      <vt:lpstr>THANK YOU</vt:lpstr>
    </vt:vector>
  </TitlesOfParts>
  <Company>State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Recruiting &amp; Retaining Veteran Talent  Prepared by:   Jim Lindsay Military Employer Relations Partner Southern New Hampshire University </dc:title>
  <dc:creator>HIllson, Kimberly</dc:creator>
  <cp:lastModifiedBy>HIllson, Kimberly</cp:lastModifiedBy>
  <cp:revision>1</cp:revision>
  <dcterms:created xsi:type="dcterms:W3CDTF">2023-12-12T13:43:11Z</dcterms:created>
  <dcterms:modified xsi:type="dcterms:W3CDTF">2023-12-12T13:44:21Z</dcterms:modified>
</cp:coreProperties>
</file>